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7" r:id="rId5"/>
    <p:sldId id="268" r:id="rId6"/>
    <p:sldId id="279" r:id="rId7"/>
    <p:sldId id="280" r:id="rId8"/>
    <p:sldId id="269" r:id="rId9"/>
    <p:sldId id="271" r:id="rId10"/>
    <p:sldId id="273" r:id="rId11"/>
    <p:sldId id="274" r:id="rId12"/>
    <p:sldId id="275" r:id="rId13"/>
    <p:sldId id="276" r:id="rId14"/>
    <p:sldId id="277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6" r:id="rId23"/>
    <p:sldId id="270" r:id="rId24"/>
    <p:sldId id="278" r:id="rId25"/>
    <p:sldId id="281" r:id="rId26"/>
    <p:sldId id="283" r:id="rId27"/>
    <p:sldId id="284" r:id="rId28"/>
  </p:sldIdLst>
  <p:sldSz cx="9144000" cy="6858000" type="screen4x3"/>
  <p:notesSz cx="6865938" cy="99980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8361D40-59A5-4B67-93DF-3EE23D3F8644}" type="datetimeFigureOut">
              <a:rPr lang="pt-BR" smtClean="0"/>
              <a:t>07/09/2015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8F70174-8D3E-4164-B85A-C229EE7D224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1D40-59A5-4B67-93DF-3EE23D3F8644}" type="datetimeFigureOut">
              <a:rPr lang="pt-BR" smtClean="0"/>
              <a:t>07/09/2015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0174-8D3E-4164-B85A-C229EE7D224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1D40-59A5-4B67-93DF-3EE23D3F8644}" type="datetimeFigureOut">
              <a:rPr lang="pt-BR" smtClean="0"/>
              <a:t>07/09/2015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0174-8D3E-4164-B85A-C229EE7D224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1D40-59A5-4B67-93DF-3EE23D3F8644}" type="datetimeFigureOut">
              <a:rPr lang="pt-BR" smtClean="0"/>
              <a:t>07/09/2015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0174-8D3E-4164-B85A-C229EE7D224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1D40-59A5-4B67-93DF-3EE23D3F8644}" type="datetimeFigureOut">
              <a:rPr lang="pt-BR" smtClean="0"/>
              <a:t>07/09/2015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0174-8D3E-4164-B85A-C229EE7D224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1D40-59A5-4B67-93DF-3EE23D3F8644}" type="datetimeFigureOut">
              <a:rPr lang="pt-BR" smtClean="0"/>
              <a:t>07/09/2015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0174-8D3E-4164-B85A-C229EE7D224E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1D40-59A5-4B67-93DF-3EE23D3F8644}" type="datetimeFigureOut">
              <a:rPr lang="pt-BR" smtClean="0"/>
              <a:t>07/09/2015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0174-8D3E-4164-B85A-C229EE7D224E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1D40-59A5-4B67-93DF-3EE23D3F8644}" type="datetimeFigureOut">
              <a:rPr lang="pt-BR" smtClean="0"/>
              <a:t>07/09/2015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0174-8D3E-4164-B85A-C229EE7D224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1D40-59A5-4B67-93DF-3EE23D3F8644}" type="datetimeFigureOut">
              <a:rPr lang="pt-BR" smtClean="0"/>
              <a:t>07/09/2015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0174-8D3E-4164-B85A-C229EE7D224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8361D40-59A5-4B67-93DF-3EE23D3F8644}" type="datetimeFigureOut">
              <a:rPr lang="pt-BR" smtClean="0"/>
              <a:t>07/09/2015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8F70174-8D3E-4164-B85A-C229EE7D224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8361D40-59A5-4B67-93DF-3EE23D3F8644}" type="datetimeFigureOut">
              <a:rPr lang="pt-BR" smtClean="0"/>
              <a:t>07/09/2015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8F70174-8D3E-4164-B85A-C229EE7D224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8361D40-59A5-4B67-93DF-3EE23D3F8644}" type="datetimeFigureOut">
              <a:rPr lang="pt-BR" smtClean="0"/>
              <a:t>07/09/2015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8F70174-8D3E-4164-B85A-C229EE7D224E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44978" y="1683419"/>
            <a:ext cx="6254044" cy="1182055"/>
          </a:xfrm>
        </p:spPr>
        <p:txBody>
          <a:bodyPr>
            <a:normAutofit/>
          </a:bodyPr>
          <a:lstStyle/>
          <a:p>
            <a:r>
              <a:rPr lang="pt-BR" sz="6600" dirty="0" smtClean="0">
                <a:latin typeface="Cooper Std Black" pitchFamily="18" charset="0"/>
              </a:rPr>
              <a:t>ENEM 2015</a:t>
            </a:r>
            <a:endParaRPr lang="pt-BR" sz="6600" dirty="0">
              <a:latin typeface="Cooper Std Black" pitchFamily="18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1187624" y="3068960"/>
            <a:ext cx="6912768" cy="1008112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pt-BR" sz="4400" b="1" dirty="0" smtClean="0"/>
              <a:t>A redação e seus segredos</a:t>
            </a:r>
            <a:endParaRPr lang="pt-BR" sz="4400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187624" y="4365104"/>
            <a:ext cx="676875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latin typeface="+mj-lt"/>
              </a:rPr>
              <a:t>Prof. </a:t>
            </a:r>
            <a:r>
              <a:rPr lang="pt-BR" sz="2800" dirty="0" err="1" smtClean="0">
                <a:latin typeface="+mj-lt"/>
              </a:rPr>
              <a:t>Vlader</a:t>
            </a:r>
            <a:r>
              <a:rPr lang="pt-BR" sz="2800" dirty="0" smtClean="0">
                <a:latin typeface="+mj-lt"/>
              </a:rPr>
              <a:t> Nobre</a:t>
            </a:r>
          </a:p>
          <a:p>
            <a:pPr algn="ctr"/>
            <a:r>
              <a:rPr lang="pt-BR" sz="2800" dirty="0" smtClean="0">
                <a:latin typeface="+mj-lt"/>
              </a:rPr>
              <a:t>vladernobre@hotmail.com</a:t>
            </a:r>
            <a:endParaRPr lang="pt-BR" sz="2800" dirty="0">
              <a:latin typeface="+mj-l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416823" cy="111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8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0" y="0"/>
            <a:ext cx="90674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15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6" y="0"/>
            <a:ext cx="8976942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19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" y="0"/>
            <a:ext cx="912008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38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46" y="33402"/>
            <a:ext cx="9159645" cy="682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59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" y="34260"/>
            <a:ext cx="9106428" cy="670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17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dirty="0" smtClean="0"/>
              <a:t>O TEMA DA REDAÇÃO</a:t>
            </a:r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3491880" y="3573016"/>
            <a:ext cx="194421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latin typeface="Cooper Std Black" pitchFamily="18" charset="0"/>
              </a:rPr>
              <a:t>TEMA</a:t>
            </a:r>
            <a:endParaRPr lang="pt-BR" sz="2800" b="1" dirty="0">
              <a:latin typeface="Cooper Std Black" pitchFamily="18" charset="0"/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4175956" y="4725144"/>
            <a:ext cx="54006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 rot="10800000">
            <a:off x="4157740" y="2636911"/>
            <a:ext cx="54006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 rot="5400000">
            <a:off x="2675691" y="3681028"/>
            <a:ext cx="54006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 rot="16200000">
            <a:off x="5778134" y="3681028"/>
            <a:ext cx="54006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203848" y="5661248"/>
            <a:ext cx="259228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Cooper Std Black" pitchFamily="18" charset="0"/>
              </a:rPr>
              <a:t>CULTURAL</a:t>
            </a:r>
            <a:endParaRPr lang="pt-BR" b="1" dirty="0">
              <a:latin typeface="Cooper Std Black" pitchFamily="18" charset="0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167844" y="1916832"/>
            <a:ext cx="259228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Cooper Std Black" pitchFamily="18" charset="0"/>
              </a:rPr>
              <a:t>SOCIAL</a:t>
            </a:r>
            <a:endParaRPr lang="pt-BR" b="1" dirty="0">
              <a:latin typeface="Cooper Std Black" pitchFamily="18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 rot="16200000">
            <a:off x="228368" y="3753036"/>
            <a:ext cx="2808311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pt-BR" b="1" dirty="0" smtClean="0">
                <a:latin typeface="Cooper Std Black" pitchFamily="18" charset="0"/>
              </a:rPr>
              <a:t>POLÍTICO</a:t>
            </a:r>
            <a:endParaRPr lang="pt-BR" b="1" dirty="0">
              <a:latin typeface="Cooper Std Black" pitchFamily="18" charset="0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 rot="16200000">
            <a:off x="5616116" y="3825044"/>
            <a:ext cx="32403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pt-BR" dirty="0" smtClean="0">
                <a:latin typeface="Cooper Std Black" pitchFamily="18" charset="0"/>
              </a:rPr>
              <a:t>CIENTÍFICO</a:t>
            </a:r>
            <a:endParaRPr lang="pt-BR" dirty="0">
              <a:latin typeface="Cooper Std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7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1131" y="332656"/>
            <a:ext cx="7253277" cy="667202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TODOS OS TEMAS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29278" y="1340768"/>
            <a:ext cx="7416824" cy="440120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1998 - Viver </a:t>
            </a:r>
            <a:r>
              <a:rPr lang="pt-BR" sz="2000" b="1" dirty="0"/>
              <a:t>e </a:t>
            </a:r>
            <a:r>
              <a:rPr lang="pt-BR" sz="2000" b="1" dirty="0" smtClean="0"/>
              <a:t>aprender</a:t>
            </a:r>
          </a:p>
          <a:p>
            <a:r>
              <a:rPr lang="pt-BR" sz="2000" b="1" dirty="0" smtClean="0"/>
              <a:t>1999 - Cidadania </a:t>
            </a:r>
            <a:r>
              <a:rPr lang="pt-BR" sz="2000" b="1" dirty="0"/>
              <a:t>e participação </a:t>
            </a:r>
            <a:r>
              <a:rPr lang="pt-BR" sz="2000" b="1" dirty="0" smtClean="0"/>
              <a:t>social</a:t>
            </a:r>
          </a:p>
          <a:p>
            <a:r>
              <a:rPr lang="pt-BR" sz="2000" b="1" dirty="0" smtClean="0"/>
              <a:t>2000 - Direitos </a:t>
            </a:r>
            <a:r>
              <a:rPr lang="pt-BR" sz="2000" b="1" dirty="0"/>
              <a:t>da criança e do adolescente: como enfrentar esse desafio </a:t>
            </a:r>
            <a:r>
              <a:rPr lang="pt-BR" sz="2000" b="1" dirty="0" smtClean="0"/>
              <a:t>nacional</a:t>
            </a:r>
          </a:p>
          <a:p>
            <a:r>
              <a:rPr lang="pt-BR" sz="2000" b="1" dirty="0" smtClean="0"/>
              <a:t>2001 - Desenvolvimento </a:t>
            </a:r>
            <a:r>
              <a:rPr lang="pt-BR" sz="2000" b="1" dirty="0"/>
              <a:t>e preservação ambiental: como conciliar os interesses em conflito</a:t>
            </a:r>
            <a:r>
              <a:rPr lang="pt-BR" sz="2000" b="1" dirty="0" smtClean="0"/>
              <a:t>?</a:t>
            </a:r>
          </a:p>
          <a:p>
            <a:r>
              <a:rPr lang="pt-BR" sz="2000" b="1" dirty="0" smtClean="0"/>
              <a:t>2002 - O </a:t>
            </a:r>
            <a:r>
              <a:rPr lang="pt-BR" sz="2000" b="1" dirty="0"/>
              <a:t>direito de votar: como fazer dessa conquista um meio para promover as transformações sociais que o Brasil necessita</a:t>
            </a:r>
            <a:r>
              <a:rPr lang="pt-BR" sz="2000" b="1" dirty="0" smtClean="0"/>
              <a:t>?</a:t>
            </a:r>
          </a:p>
          <a:p>
            <a:r>
              <a:rPr lang="pt-BR" sz="2000" b="1" dirty="0" smtClean="0"/>
              <a:t>2003 - A </a:t>
            </a:r>
            <a:r>
              <a:rPr lang="pt-BR" sz="2000" b="1" dirty="0"/>
              <a:t>violência na sociedade brasileira: como mudar as regras desse </a:t>
            </a:r>
            <a:r>
              <a:rPr lang="pt-BR" sz="2000" b="1" dirty="0" smtClean="0"/>
              <a:t>jogo</a:t>
            </a:r>
          </a:p>
          <a:p>
            <a:r>
              <a:rPr lang="pt-BR" sz="2000" b="1" dirty="0" smtClean="0"/>
              <a:t>2004 - Como </a:t>
            </a:r>
            <a:r>
              <a:rPr lang="pt-BR" sz="2000" b="1" dirty="0"/>
              <a:t>garantir a liberdade de informação e evitar abusos nos meios de </a:t>
            </a:r>
            <a:r>
              <a:rPr lang="pt-BR" sz="2000" b="1" dirty="0" smtClean="0"/>
              <a:t>comunicação</a:t>
            </a:r>
          </a:p>
          <a:p>
            <a:r>
              <a:rPr lang="pt-BR" sz="2000" b="1" dirty="0" smtClean="0"/>
              <a:t>2005 - O </a:t>
            </a:r>
            <a:r>
              <a:rPr lang="pt-BR" sz="2000" b="1" dirty="0"/>
              <a:t>trabalho infantil na sociedade </a:t>
            </a:r>
            <a:r>
              <a:rPr lang="pt-BR" sz="2000" b="1" dirty="0" smtClean="0"/>
              <a:t>brasileira</a:t>
            </a:r>
          </a:p>
          <a:p>
            <a:r>
              <a:rPr lang="pt-BR" sz="2000" b="1" dirty="0" smtClean="0"/>
              <a:t>2006 - O </a:t>
            </a:r>
            <a:r>
              <a:rPr lang="pt-BR" sz="2000" b="1" dirty="0"/>
              <a:t>poder de transformação da leitura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49637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95023" y="692696"/>
            <a:ext cx="6965245" cy="576065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TODOS OS TEMAS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52906" y="1916832"/>
            <a:ext cx="6984776" cy="286232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2007 - O </a:t>
            </a:r>
            <a:r>
              <a:rPr lang="pt-BR" sz="2000" b="1" dirty="0"/>
              <a:t>desafio de se conviver com as </a:t>
            </a:r>
            <a:r>
              <a:rPr lang="pt-BR" sz="2000" b="1" dirty="0" smtClean="0"/>
              <a:t>diferenças</a:t>
            </a:r>
          </a:p>
          <a:p>
            <a:r>
              <a:rPr lang="pt-BR" sz="2000" b="1" dirty="0" smtClean="0"/>
              <a:t>2008 - Como </a:t>
            </a:r>
            <a:r>
              <a:rPr lang="pt-BR" sz="2000" b="1" dirty="0"/>
              <a:t>preservar a floresta </a:t>
            </a:r>
            <a:r>
              <a:rPr lang="pt-BR" sz="2000" b="1" dirty="0" smtClean="0"/>
              <a:t>Amazônica</a:t>
            </a:r>
          </a:p>
          <a:p>
            <a:r>
              <a:rPr lang="pt-BR" sz="2000" b="1" dirty="0" smtClean="0"/>
              <a:t>2009 - A valorização do idoso (INVÁLIDO)</a:t>
            </a:r>
          </a:p>
          <a:p>
            <a:r>
              <a:rPr lang="pt-BR" sz="2000" b="1" dirty="0" smtClean="0"/>
              <a:t>2009 - O </a:t>
            </a:r>
            <a:r>
              <a:rPr lang="pt-BR" sz="2000" b="1" dirty="0"/>
              <a:t>indivíduo frente à ética </a:t>
            </a:r>
            <a:r>
              <a:rPr lang="pt-BR" sz="2000" b="1" dirty="0" smtClean="0"/>
              <a:t>nacional</a:t>
            </a:r>
          </a:p>
          <a:p>
            <a:r>
              <a:rPr lang="pt-BR" sz="2000" b="1" dirty="0" smtClean="0"/>
              <a:t>201O - </a:t>
            </a:r>
            <a:r>
              <a:rPr lang="pt-BR" sz="2000" b="1" dirty="0"/>
              <a:t>trabalho na construção da dignidade </a:t>
            </a:r>
            <a:r>
              <a:rPr lang="pt-BR" sz="2000" b="1" dirty="0" smtClean="0"/>
              <a:t>humana</a:t>
            </a:r>
          </a:p>
          <a:p>
            <a:r>
              <a:rPr lang="pt-BR" sz="2000" b="1" dirty="0" smtClean="0"/>
              <a:t>2011 - Viver </a:t>
            </a:r>
            <a:r>
              <a:rPr lang="pt-BR" sz="2000" b="1" dirty="0"/>
              <a:t>em rede: os limites entre o público e o </a:t>
            </a:r>
            <a:r>
              <a:rPr lang="pt-BR" sz="2000" b="1" dirty="0" smtClean="0"/>
              <a:t>privado</a:t>
            </a:r>
          </a:p>
          <a:p>
            <a:r>
              <a:rPr lang="pt-BR" sz="2000" b="1" dirty="0" smtClean="0"/>
              <a:t>2012 - Movimentos </a:t>
            </a:r>
            <a:r>
              <a:rPr lang="pt-BR" sz="2000" b="1" dirty="0"/>
              <a:t>imigratórios para o Brasil no século </a:t>
            </a:r>
            <a:r>
              <a:rPr lang="pt-BR" sz="2000" b="1" dirty="0" smtClean="0"/>
              <a:t>XXI</a:t>
            </a:r>
          </a:p>
          <a:p>
            <a:r>
              <a:rPr lang="pt-BR" sz="2000" b="1" dirty="0" smtClean="0"/>
              <a:t>2013 - Efeitos </a:t>
            </a:r>
            <a:r>
              <a:rPr lang="pt-BR" sz="2000" b="1" dirty="0"/>
              <a:t>da implantação da Lei Seca no </a:t>
            </a:r>
            <a:r>
              <a:rPr lang="pt-BR" sz="2000" b="1" dirty="0" smtClean="0"/>
              <a:t>Brasil</a:t>
            </a:r>
          </a:p>
          <a:p>
            <a:r>
              <a:rPr lang="pt-BR" sz="2000" b="1" dirty="0" smtClean="0"/>
              <a:t>2014 - Publicidade </a:t>
            </a:r>
            <a:r>
              <a:rPr lang="pt-BR" sz="2000" b="1" dirty="0"/>
              <a:t>Infantil em questão no Brasil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92637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095023" y="692696"/>
            <a:ext cx="6965245" cy="5760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>ENTENDA OS TEMAS</a:t>
            </a:r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827584" y="2987824"/>
            <a:ext cx="734481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Publicidade Infantil em questão no Brasil</a:t>
            </a:r>
            <a:endParaRPr lang="pt-BR" sz="3200" dirty="0"/>
          </a:p>
        </p:txBody>
      </p:sp>
      <p:sp>
        <p:nvSpPr>
          <p:cNvPr id="5" name="Chave esquerda 4"/>
          <p:cNvSpPr/>
          <p:nvPr/>
        </p:nvSpPr>
        <p:spPr>
          <a:xfrm rot="16200000">
            <a:off x="1761082" y="3287590"/>
            <a:ext cx="509268" cy="15121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971600" y="4581128"/>
            <a:ext cx="1944216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ASSUNTO</a:t>
            </a:r>
            <a:endParaRPr lang="pt-BR" b="1" dirty="0"/>
          </a:p>
        </p:txBody>
      </p:sp>
      <p:sp>
        <p:nvSpPr>
          <p:cNvPr id="7" name="Chave esquerda 6"/>
          <p:cNvSpPr/>
          <p:nvPr/>
        </p:nvSpPr>
        <p:spPr>
          <a:xfrm rot="5400000">
            <a:off x="3489274" y="1847430"/>
            <a:ext cx="509268" cy="15121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2771801" y="1628800"/>
            <a:ext cx="1944216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FOCO 1</a:t>
            </a:r>
            <a:endParaRPr lang="pt-BR" b="1" dirty="0"/>
          </a:p>
        </p:txBody>
      </p:sp>
      <p:sp>
        <p:nvSpPr>
          <p:cNvPr id="9" name="Chave esquerda 8"/>
          <p:cNvSpPr/>
          <p:nvPr/>
        </p:nvSpPr>
        <p:spPr>
          <a:xfrm rot="5400000">
            <a:off x="7164416" y="1855228"/>
            <a:ext cx="509268" cy="15121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6372200" y="1687335"/>
            <a:ext cx="1944216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FOCO 2</a:t>
            </a:r>
            <a:endParaRPr lang="pt-BR" b="1" dirty="0"/>
          </a:p>
        </p:txBody>
      </p:sp>
      <p:sp>
        <p:nvSpPr>
          <p:cNvPr id="11" name="Chave esquerda 10"/>
          <p:cNvSpPr/>
          <p:nvPr/>
        </p:nvSpPr>
        <p:spPr>
          <a:xfrm rot="16200000">
            <a:off x="5079095" y="3287590"/>
            <a:ext cx="509268" cy="15121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361621" y="4581128"/>
            <a:ext cx="1944216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OBJETIVO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85948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ve esquerda 2"/>
          <p:cNvSpPr/>
          <p:nvPr/>
        </p:nvSpPr>
        <p:spPr>
          <a:xfrm rot="16200000">
            <a:off x="1575393" y="3287590"/>
            <a:ext cx="509268" cy="15121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971600" y="4581128"/>
            <a:ext cx="1944216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OBJETIVO</a:t>
            </a:r>
            <a:endParaRPr lang="pt-BR" b="1" dirty="0"/>
          </a:p>
        </p:txBody>
      </p:sp>
      <p:sp>
        <p:nvSpPr>
          <p:cNvPr id="5" name="Chave esquerda 4"/>
          <p:cNvSpPr/>
          <p:nvPr/>
        </p:nvSpPr>
        <p:spPr>
          <a:xfrm rot="5400000">
            <a:off x="3489274" y="1847430"/>
            <a:ext cx="509268" cy="15121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2771801" y="1628800"/>
            <a:ext cx="1944216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FOCO 1</a:t>
            </a:r>
            <a:endParaRPr lang="pt-BR" b="1" dirty="0"/>
          </a:p>
        </p:txBody>
      </p:sp>
      <p:sp>
        <p:nvSpPr>
          <p:cNvPr id="7" name="Chave esquerda 6"/>
          <p:cNvSpPr/>
          <p:nvPr/>
        </p:nvSpPr>
        <p:spPr>
          <a:xfrm rot="5400000">
            <a:off x="7164416" y="1855228"/>
            <a:ext cx="509268" cy="15121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6372200" y="1687335"/>
            <a:ext cx="1944216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FOCO 2</a:t>
            </a:r>
            <a:endParaRPr lang="pt-BR" b="1" dirty="0"/>
          </a:p>
        </p:txBody>
      </p:sp>
      <p:sp>
        <p:nvSpPr>
          <p:cNvPr id="9" name="Chave esquerda 8"/>
          <p:cNvSpPr/>
          <p:nvPr/>
        </p:nvSpPr>
        <p:spPr>
          <a:xfrm rot="16200000">
            <a:off x="5577506" y="3359598"/>
            <a:ext cx="509268" cy="13681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860032" y="4581128"/>
            <a:ext cx="1944216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ASSUNTO</a:t>
            </a:r>
            <a:endParaRPr lang="pt-BR" b="1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827584" y="2987824"/>
            <a:ext cx="734481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Efeitos da implantação da Lei Seca no Brasil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095023" y="692696"/>
            <a:ext cx="6965245" cy="5760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>ENTENDA OS TEMAS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014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dirty="0" smtClean="0"/>
              <a:t>A TRAGÉDIA NACIONAL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06389"/>
            <a:ext cx="698477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54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dirty="0" smtClean="0"/>
              <a:t>TEMA NÃO É ASSUNTO</a:t>
            </a:r>
            <a:endParaRPr lang="pt-BR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971600" y="2132856"/>
            <a:ext cx="7200800" cy="3960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chemeClr val="tx1"/>
                </a:solidFill>
                <a:latin typeface="Cooper Std Black" pitchFamily="18" charset="0"/>
              </a:rPr>
              <a:t>Embora sejam sinônimos, tema e assunto devem ser diferenciados, no caso das redações. O assunto não apresenta um direcionamento específico, ao passo que o tema apresenta. O assunto pode ser: uma referência genérica (Exemplo: Violência ou Copa do Mundo de 2014); ou um fato específico. Ao contrário do assunto, o tema é uma discussão, por isso, o aluno deve mostrar um ponto de vista, um juízo de valor, uma opinião, um posicionamento. Além disso, há um direcionamento. Mas quem direciona? Não é o aluno, e sim a banca examinadora. Por isso, fique atento aos textos motivadores e aos aspectos não-verbais da prova. </a:t>
            </a:r>
          </a:p>
        </p:txBody>
      </p:sp>
    </p:spTree>
    <p:extLst>
      <p:ext uri="{BB962C8B-B14F-4D97-AF65-F5344CB8AC3E}">
        <p14:creationId xmlns:p14="http://schemas.microsoft.com/office/powerpoint/2010/main" val="293429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pt-BR" dirty="0" smtClean="0"/>
              <a:t>TODO TEMA...</a:t>
            </a:r>
            <a:endParaRPr lang="pt-BR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1115616" y="2132856"/>
            <a:ext cx="6984776" cy="3744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pt-BR" sz="3600" dirty="0" smtClean="0">
                <a:solidFill>
                  <a:schemeClr val="tx1"/>
                </a:solidFill>
                <a:latin typeface="Cooper Std Black" pitchFamily="18" charset="0"/>
              </a:rPr>
              <a:t>É ATUAL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pt-BR" sz="3600" dirty="0" smtClean="0">
                <a:solidFill>
                  <a:schemeClr val="tx1"/>
                </a:solidFill>
                <a:latin typeface="Cooper Std Black" pitchFamily="18" charset="0"/>
              </a:rPr>
              <a:t>É PERTINENTE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pt-BR" sz="3600" dirty="0" smtClean="0">
                <a:solidFill>
                  <a:schemeClr val="tx1"/>
                </a:solidFill>
                <a:latin typeface="Cooper Std Black" pitchFamily="18" charset="0"/>
              </a:rPr>
              <a:t>É ABRANGENTE</a:t>
            </a:r>
            <a:endParaRPr lang="pt-BR" sz="3600" dirty="0">
              <a:solidFill>
                <a:schemeClr val="tx1"/>
              </a:solidFill>
              <a:latin typeface="Cooper Std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57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115616" y="2276872"/>
            <a:ext cx="6965245" cy="2232248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pt-BR" sz="5400" dirty="0" smtClean="0"/>
              <a:t>DÚVIDAS COMUNS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119904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55576" y="980728"/>
            <a:ext cx="7704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b="1" dirty="0" smtClean="0">
                <a:latin typeface="Cooper Std Black" pitchFamily="18" charset="0"/>
              </a:rPr>
              <a:t>LETRA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b="1" dirty="0" smtClean="0">
                <a:latin typeface="Cooper Std Black" pitchFamily="18" charset="0"/>
              </a:rPr>
              <a:t>TÍTULO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b="1" dirty="0" smtClean="0">
                <a:latin typeface="Cooper Std Black" pitchFamily="18" charset="0"/>
              </a:rPr>
              <a:t>LINHA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b="1" dirty="0" smtClean="0">
                <a:latin typeface="Cooper Std Black" pitchFamily="18" charset="0"/>
              </a:rPr>
              <a:t>DISCREPÂNCIA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b="1" dirty="0" smtClean="0">
                <a:latin typeface="Cooper Std Black" pitchFamily="18" charset="0"/>
              </a:rPr>
              <a:t>TESE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b="1" dirty="0" smtClean="0">
                <a:latin typeface="Cooper Std Black" pitchFamily="18" charset="0"/>
              </a:rPr>
              <a:t>LINGUAGEM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b="1" dirty="0" smtClean="0">
                <a:latin typeface="Cooper Std Black" pitchFamily="18" charset="0"/>
              </a:rPr>
              <a:t>PROGRESSÃO TEMÁTICA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b="1" dirty="0" smtClean="0">
                <a:latin typeface="Cooper Std Black" pitchFamily="18" charset="0"/>
              </a:rPr>
              <a:t>COESÃO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b="1" dirty="0" smtClean="0">
                <a:latin typeface="Cooper Std Black" pitchFamily="18" charset="0"/>
              </a:rPr>
              <a:t>ARGUMENTO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b="1" dirty="0" smtClean="0">
                <a:latin typeface="Cooper Std Black" pitchFamily="18" charset="0"/>
              </a:rPr>
              <a:t>A METÁFORA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b="1" dirty="0" smtClean="0">
                <a:latin typeface="Cooper Std Black" pitchFamily="18" charset="0"/>
              </a:rPr>
              <a:t>“HOJE EM DIA”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b="1" dirty="0" smtClean="0">
                <a:latin typeface="Cooper Std Black" pitchFamily="18" charset="0"/>
              </a:rPr>
              <a:t>“CONTUDO”</a:t>
            </a:r>
            <a:endParaRPr lang="pt-BR" sz="2800" b="1" dirty="0">
              <a:latin typeface="Cooper Std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28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PARA TIRAR </a:t>
            </a:r>
            <a:r>
              <a:rPr lang="pt-BR" sz="10700" dirty="0" smtClean="0"/>
              <a:t>1000</a:t>
            </a:r>
            <a:endParaRPr lang="pt-BR" sz="10700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1691680" y="2348880"/>
            <a:ext cx="5976664" cy="3672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  <a:latin typeface="Cooper Std Black" pitchFamily="18" charset="0"/>
              </a:rPr>
              <a:t>COMPETÊNCIA 1 – NÃO REINCIDÊNCIA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  <a:latin typeface="Cooper Std Black" pitchFamily="18" charset="0"/>
              </a:rPr>
              <a:t>COMPETÊNCA 2 – REPERTÓRIO SÓCIOCULTURAL PRODUTIVO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  <a:latin typeface="Cooper Std Black" pitchFamily="18" charset="0"/>
              </a:rPr>
              <a:t>COMPETÊNCIA 3 – ORGANIZAÇÃO, CONSISTÊNCIA, PONTO DE VISTA E AUTORIA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  <a:latin typeface="Cooper Std Black" pitchFamily="18" charset="0"/>
              </a:rPr>
              <a:t>COMPETÊNCIA 4 – REPERTÓRIO DIVERSIFICADO DE ELEMENTOS COESIVOS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  <a:latin typeface="Cooper Std Black" pitchFamily="18" charset="0"/>
              </a:rPr>
              <a:t>COMPETÊNCIA 5 - DETALHAMENTO</a:t>
            </a:r>
            <a:endParaRPr lang="pt-BR" sz="2000" dirty="0">
              <a:solidFill>
                <a:schemeClr val="tx1"/>
              </a:solidFill>
              <a:latin typeface="Cooper Std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41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MODELO DE INTRODUÇÃO</a:t>
            </a:r>
            <a:endParaRPr lang="pt-BR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1187624" y="2492896"/>
            <a:ext cx="6696744" cy="3240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800" dirty="0" smtClean="0">
                <a:solidFill>
                  <a:schemeClr val="tx1"/>
                </a:solidFill>
              </a:rPr>
              <a:t>Sobre </a:t>
            </a:r>
            <a:r>
              <a:rPr lang="pt-BR" sz="2800" b="1" dirty="0" smtClean="0">
                <a:solidFill>
                  <a:srgbClr val="C00000"/>
                </a:solidFill>
              </a:rPr>
              <a:t>[TRAZER A TEMÁTICA]</a:t>
            </a:r>
            <a:r>
              <a:rPr lang="pt-BR" sz="2800" dirty="0" smtClean="0">
                <a:solidFill>
                  <a:schemeClr val="tx1"/>
                </a:solidFill>
              </a:rPr>
              <a:t>, observa-se que </a:t>
            </a:r>
            <a:r>
              <a:rPr lang="pt-BR" sz="2800" b="1" dirty="0" smtClean="0">
                <a:solidFill>
                  <a:srgbClr val="C00000"/>
                </a:solidFill>
              </a:rPr>
              <a:t>[CONTEXTUALIZAÇÃO DO TEMA]</a:t>
            </a:r>
            <a:r>
              <a:rPr lang="pt-BR" sz="2800" dirty="0" smtClean="0">
                <a:solidFill>
                  <a:schemeClr val="tx1"/>
                </a:solidFill>
              </a:rPr>
              <a:t>.  Assim, constata-se que </a:t>
            </a:r>
            <a:r>
              <a:rPr lang="pt-BR" sz="2800" b="1" dirty="0" smtClean="0">
                <a:solidFill>
                  <a:srgbClr val="C00000"/>
                </a:solidFill>
              </a:rPr>
              <a:t>[TESE/OPINIÃO/ POSICIONAMENTO / MANIPULAÇÃO].  </a:t>
            </a:r>
            <a:r>
              <a:rPr lang="pt-BR" sz="2800" dirty="0" smtClean="0">
                <a:solidFill>
                  <a:schemeClr val="tx1"/>
                </a:solidFill>
              </a:rPr>
              <a:t>Portanto, é fundamental que </a:t>
            </a:r>
            <a:r>
              <a:rPr lang="pt-BR" sz="2800" b="1" dirty="0" smtClean="0">
                <a:solidFill>
                  <a:srgbClr val="C00000"/>
                </a:solidFill>
              </a:rPr>
              <a:t>[PROPOSTA DE INTERVENÇÃO]</a:t>
            </a:r>
            <a:r>
              <a:rPr lang="pt-BR" sz="2800" dirty="0" smtClean="0">
                <a:solidFill>
                  <a:schemeClr val="tx1"/>
                </a:solidFill>
              </a:rPr>
              <a:t>.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074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pt-BR" dirty="0"/>
              <a:t>MODELO DE </a:t>
            </a:r>
            <a:r>
              <a:rPr lang="pt-BR" dirty="0" smtClean="0"/>
              <a:t>ARGUMENTAÇÃO</a:t>
            </a:r>
            <a:endParaRPr lang="pt-BR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1187624" y="2492896"/>
            <a:ext cx="6264696" cy="3240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800" dirty="0" smtClean="0">
                <a:solidFill>
                  <a:schemeClr val="tx1"/>
                </a:solidFill>
              </a:rPr>
              <a:t>De início, destaca-se que </a:t>
            </a:r>
            <a:r>
              <a:rPr lang="pt-BR" sz="2800" b="1" dirty="0" smtClean="0">
                <a:solidFill>
                  <a:srgbClr val="C00000"/>
                </a:solidFill>
              </a:rPr>
              <a:t>[FRASE GUIA]</a:t>
            </a:r>
            <a:r>
              <a:rPr lang="pt-BR" sz="2800" dirty="0" smtClean="0">
                <a:solidFill>
                  <a:schemeClr val="tx1"/>
                </a:solidFill>
              </a:rPr>
              <a:t>. Isso ocorre em razão de </a:t>
            </a:r>
            <a:r>
              <a:rPr lang="pt-BR" sz="2800" b="1" dirty="0" smtClean="0">
                <a:solidFill>
                  <a:srgbClr val="C00000"/>
                </a:solidFill>
              </a:rPr>
              <a:t>[CAUSA]</a:t>
            </a:r>
            <a:r>
              <a:rPr lang="pt-BR" sz="2800" dirty="0" smtClean="0">
                <a:solidFill>
                  <a:schemeClr val="tx1"/>
                </a:solidFill>
              </a:rPr>
              <a:t>.  Prova disso está em </a:t>
            </a:r>
            <a:r>
              <a:rPr lang="pt-BR" sz="2800" b="1" dirty="0" smtClean="0">
                <a:solidFill>
                  <a:srgbClr val="C00000"/>
                </a:solidFill>
              </a:rPr>
              <a:t>[EXEMPLIFICAÇÃO].  </a:t>
            </a:r>
            <a:r>
              <a:rPr lang="pt-BR" sz="2800" dirty="0" smtClean="0">
                <a:solidFill>
                  <a:schemeClr val="tx1"/>
                </a:solidFill>
              </a:rPr>
              <a:t>Portanto, Isso acaba gerando</a:t>
            </a:r>
            <a:r>
              <a:rPr lang="pt-BR" sz="2800" b="1" dirty="0" smtClean="0">
                <a:solidFill>
                  <a:srgbClr val="C00000"/>
                </a:solidFill>
              </a:rPr>
              <a:t>[CONSEQUÊNCIA]</a:t>
            </a:r>
            <a:r>
              <a:rPr lang="pt-BR" sz="2800" dirty="0" smtClean="0">
                <a:solidFill>
                  <a:schemeClr val="tx1"/>
                </a:solidFill>
              </a:rPr>
              <a:t>.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15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MODELO </a:t>
            </a:r>
            <a:r>
              <a:rPr lang="pt-BR" dirty="0" smtClean="0"/>
              <a:t>DE CONCLUSÃO</a:t>
            </a:r>
            <a:endParaRPr lang="pt-BR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1187624" y="2060848"/>
            <a:ext cx="6264696" cy="3960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800" dirty="0">
                <a:solidFill>
                  <a:schemeClr val="tx1"/>
                </a:solidFill>
              </a:rPr>
              <a:t>	</a:t>
            </a:r>
            <a:r>
              <a:rPr lang="pt-BR" sz="2800" dirty="0" smtClean="0">
                <a:solidFill>
                  <a:schemeClr val="tx1"/>
                </a:solidFill>
              </a:rPr>
              <a:t>Do exposto, percebe-se que </a:t>
            </a:r>
            <a:r>
              <a:rPr lang="pt-BR" sz="2800" b="1" dirty="0" smtClean="0">
                <a:solidFill>
                  <a:srgbClr val="C00000"/>
                </a:solidFill>
              </a:rPr>
              <a:t>[RETOMADA DA TESE]</a:t>
            </a:r>
            <a:r>
              <a:rPr lang="pt-BR" sz="2800" dirty="0" smtClean="0">
                <a:solidFill>
                  <a:schemeClr val="tx1"/>
                </a:solidFill>
              </a:rPr>
              <a:t>. Por essa razão, é necessário </a:t>
            </a:r>
            <a:r>
              <a:rPr lang="pt-BR" sz="2800" b="1" dirty="0" smtClean="0">
                <a:solidFill>
                  <a:srgbClr val="C00000"/>
                </a:solidFill>
              </a:rPr>
              <a:t>[AÇÃO / INPERVENÇÃO]</a:t>
            </a:r>
            <a:r>
              <a:rPr lang="pt-BR" sz="2800" dirty="0" smtClean="0">
                <a:solidFill>
                  <a:schemeClr val="tx1"/>
                </a:solidFill>
              </a:rPr>
              <a:t>.  Para a concretização disso, </a:t>
            </a:r>
            <a:r>
              <a:rPr lang="pt-BR" sz="2800" b="1" dirty="0" smtClean="0">
                <a:solidFill>
                  <a:srgbClr val="C00000"/>
                </a:solidFill>
              </a:rPr>
              <a:t>[DETALHAMENTO: COMPARTILHAR RESPONSABILIDADES E DESTACAR OS MEIOS DE VIABILIZAÇÃO].  </a:t>
            </a:r>
            <a:r>
              <a:rPr lang="pt-BR" sz="2800" dirty="0" smtClean="0">
                <a:solidFill>
                  <a:schemeClr val="tx1"/>
                </a:solidFill>
              </a:rPr>
              <a:t>Portanto, </a:t>
            </a:r>
            <a:r>
              <a:rPr lang="pt-BR" sz="2800" b="1" dirty="0" smtClean="0">
                <a:solidFill>
                  <a:srgbClr val="C00000"/>
                </a:solidFill>
              </a:rPr>
              <a:t>[EFEITOS / IMPACTOS]</a:t>
            </a:r>
            <a:r>
              <a:rPr lang="pt-BR" sz="2800" dirty="0" smtClean="0">
                <a:solidFill>
                  <a:schemeClr val="tx1"/>
                </a:solidFill>
              </a:rPr>
              <a:t>.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18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 txBox="1">
            <a:spLocks/>
          </p:cNvSpPr>
          <p:nvPr/>
        </p:nvSpPr>
        <p:spPr>
          <a:xfrm>
            <a:off x="1187624" y="620688"/>
            <a:ext cx="6965245" cy="102724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>CALMA, QUE PIORA!</a:t>
            </a:r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187624" y="2564904"/>
            <a:ext cx="6965245" cy="14401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</a:rPr>
              <a:t>529.374 alunos tiraram nota ZERO</a:t>
            </a:r>
            <a:endParaRPr lang="pt-B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7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 txBox="1">
            <a:spLocks/>
          </p:cNvSpPr>
          <p:nvPr/>
        </p:nvSpPr>
        <p:spPr>
          <a:xfrm>
            <a:off x="1187624" y="620688"/>
            <a:ext cx="6965245" cy="102724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>A REDAÇÃO VALE</a:t>
            </a:r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187624" y="2060848"/>
            <a:ext cx="208823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solidFill>
                  <a:schemeClr val="tx1"/>
                </a:solidFill>
                <a:latin typeface="Cooper Std Black" pitchFamily="18" charset="0"/>
              </a:rPr>
              <a:t>1000</a:t>
            </a:r>
          </a:p>
          <a:p>
            <a:pPr algn="ctr"/>
            <a:r>
              <a:rPr lang="pt-BR" sz="2800" dirty="0" smtClean="0">
                <a:solidFill>
                  <a:schemeClr val="tx1"/>
                </a:solidFill>
                <a:latin typeface="Cooper Std Black" pitchFamily="18" charset="0"/>
              </a:rPr>
              <a:t>(TOTAL)</a:t>
            </a:r>
            <a:endParaRPr lang="pt-BR" sz="2800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3396454" y="2060848"/>
            <a:ext cx="1679602" cy="93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DIVIDIDO POR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5220072" y="2087724"/>
            <a:ext cx="2932797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Cooper Std Black" pitchFamily="18" charset="0"/>
              </a:rPr>
              <a:t>5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Cooper Std Black" pitchFamily="18" charset="0"/>
              </a:rPr>
              <a:t>(COMPETÊNCIAS)</a:t>
            </a:r>
            <a:endParaRPr lang="pt-BR" sz="2000" dirty="0">
              <a:solidFill>
                <a:schemeClr val="tx1"/>
              </a:solidFill>
              <a:latin typeface="Cooper Std Black" pitchFamily="18" charset="0"/>
            </a:endParaRPr>
          </a:p>
        </p:txBody>
      </p:sp>
      <p:sp>
        <p:nvSpPr>
          <p:cNvPr id="7" name="Seta para baixo 6"/>
          <p:cNvSpPr/>
          <p:nvPr/>
        </p:nvSpPr>
        <p:spPr>
          <a:xfrm>
            <a:off x="6480212" y="3189119"/>
            <a:ext cx="43204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1485421" y="4205921"/>
            <a:ext cx="5741109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ooper Std Black" pitchFamily="18" charset="0"/>
              </a:rPr>
              <a:t>CADA COMPETÊNCIA VALE 200 (20%)</a:t>
            </a:r>
            <a:endParaRPr lang="pt-BR" b="1" dirty="0">
              <a:solidFill>
                <a:schemeClr val="tx1"/>
              </a:solidFill>
              <a:latin typeface="Cooper Std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51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 txBox="1">
            <a:spLocks/>
          </p:cNvSpPr>
          <p:nvPr/>
        </p:nvSpPr>
        <p:spPr>
          <a:xfrm>
            <a:off x="1187624" y="620688"/>
            <a:ext cx="6965245" cy="102724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>AS COMPETÊNCIAS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276872"/>
            <a:ext cx="6965244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81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 txBox="1">
            <a:spLocks/>
          </p:cNvSpPr>
          <p:nvPr/>
        </p:nvSpPr>
        <p:spPr>
          <a:xfrm>
            <a:off x="1187624" y="620688"/>
            <a:ext cx="6965245" cy="102724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>GRADE DE CORREÇÃO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373215"/>
              </p:ext>
            </p:extLst>
          </p:nvPr>
        </p:nvGraphicFramePr>
        <p:xfrm>
          <a:off x="1204570" y="2502188"/>
          <a:ext cx="696524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035"/>
                <a:gridCol w="995035"/>
                <a:gridCol w="995035"/>
                <a:gridCol w="995035"/>
                <a:gridCol w="995035"/>
                <a:gridCol w="995035"/>
                <a:gridCol w="995035"/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0,0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80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120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160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200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COMP.1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COMP.2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-----X-----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COMP.3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COMP.4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COMP.5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 smtClean="0">
                          <a:latin typeface="Arial Black" pitchFamily="34" charset="0"/>
                        </a:rPr>
                        <a:t>AUSENTE</a:t>
                      </a:r>
                      <a:endParaRPr lang="pt-BR" sz="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 smtClean="0">
                          <a:latin typeface="Arial Black" pitchFamily="34" charset="0"/>
                        </a:rPr>
                        <a:t>INSUFICIENTE</a:t>
                      </a:r>
                      <a:endParaRPr lang="pt-BR" sz="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 smtClean="0">
                          <a:latin typeface="Arial Black" pitchFamily="34" charset="0"/>
                        </a:rPr>
                        <a:t>MEDIANO</a:t>
                      </a:r>
                      <a:endParaRPr lang="pt-BR" sz="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 smtClean="0">
                          <a:latin typeface="Arial Black" pitchFamily="34" charset="0"/>
                        </a:rPr>
                        <a:t>ADEQUADO</a:t>
                      </a:r>
                      <a:endParaRPr lang="pt-BR" sz="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 smtClean="0">
                          <a:latin typeface="Arial Black" pitchFamily="34" charset="0"/>
                        </a:rPr>
                        <a:t>BOM</a:t>
                      </a:r>
                      <a:endParaRPr lang="pt-BR" sz="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dirty="0" smtClean="0">
                          <a:latin typeface="Arial Black" pitchFamily="34" charset="0"/>
                        </a:rPr>
                        <a:t>EXCELENTE</a:t>
                      </a:r>
                      <a:endParaRPr lang="pt-BR" sz="8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87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 txBox="1">
            <a:spLocks/>
          </p:cNvSpPr>
          <p:nvPr/>
        </p:nvSpPr>
        <p:spPr>
          <a:xfrm>
            <a:off x="1159841" y="332656"/>
            <a:ext cx="6965245" cy="102724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>SITUAÇÃO DA REDAÇÃO</a:t>
            </a:r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971600" y="1988840"/>
            <a:ext cx="7153486" cy="273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pt-BR" sz="2400" b="1" dirty="0" smtClean="0">
                <a:solidFill>
                  <a:schemeClr val="tx1"/>
                </a:solidFill>
              </a:rPr>
              <a:t>Há redação?</a:t>
            </a:r>
          </a:p>
          <a:p>
            <a:pPr marL="342900" indent="-342900" algn="just">
              <a:buAutoNum type="arabicPeriod"/>
            </a:pPr>
            <a:r>
              <a:rPr lang="pt-BR" sz="2400" b="1" dirty="0" smtClean="0">
                <a:solidFill>
                  <a:schemeClr val="tx1"/>
                </a:solidFill>
              </a:rPr>
              <a:t>É um texto dissertativo-argumentativo?</a:t>
            </a:r>
          </a:p>
          <a:p>
            <a:pPr marL="342900" indent="-342900" algn="just">
              <a:buAutoNum type="arabicPeriod"/>
            </a:pPr>
            <a:r>
              <a:rPr lang="pt-BR" sz="2400" b="1" dirty="0" smtClean="0">
                <a:solidFill>
                  <a:schemeClr val="tx1"/>
                </a:solidFill>
              </a:rPr>
              <a:t>Há fuga total ao tema?</a:t>
            </a:r>
          </a:p>
          <a:p>
            <a:pPr marL="342900" indent="-342900" algn="just">
              <a:buAutoNum type="arabicPeriod"/>
            </a:pPr>
            <a:r>
              <a:rPr lang="pt-BR" sz="2400" b="1" dirty="0" smtClean="0">
                <a:solidFill>
                  <a:schemeClr val="tx1"/>
                </a:solidFill>
              </a:rPr>
              <a:t>Há impropérios ou qualquer forma de anulação?</a:t>
            </a:r>
          </a:p>
          <a:p>
            <a:pPr marL="342900" indent="-342900" algn="just">
              <a:buAutoNum type="arabicPeriod"/>
            </a:pPr>
            <a:r>
              <a:rPr lang="pt-BR" sz="2400" b="1" dirty="0" smtClean="0">
                <a:solidFill>
                  <a:schemeClr val="tx1"/>
                </a:solidFill>
              </a:rPr>
              <a:t>Fere os direitos humanos?</a:t>
            </a:r>
          </a:p>
          <a:p>
            <a:pPr marL="342900" indent="-342900" algn="just">
              <a:buAutoNum type="arabicPeriod"/>
            </a:pPr>
            <a:r>
              <a:rPr lang="pt-BR" sz="2400" b="1" dirty="0" smtClean="0">
                <a:solidFill>
                  <a:schemeClr val="tx1"/>
                </a:solidFill>
              </a:rPr>
              <a:t>Há parte deliberadamente desconectada?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1956055" y="5085184"/>
            <a:ext cx="518457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SE A RESPOSTA FOR NÃO PARA TODAS ESSAS PERGUNTAS, SEU TEXTO SERÁ CORRIGIDO.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428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 txBox="1">
            <a:spLocks/>
          </p:cNvSpPr>
          <p:nvPr/>
        </p:nvSpPr>
        <p:spPr>
          <a:xfrm>
            <a:off x="1159841" y="332656"/>
            <a:ext cx="6965245" cy="102724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>SITUAÇÃO DA REDAÇÃO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73" y="1359898"/>
            <a:ext cx="7704856" cy="514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93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 txBox="1">
            <a:spLocks/>
          </p:cNvSpPr>
          <p:nvPr/>
        </p:nvSpPr>
        <p:spPr>
          <a:xfrm>
            <a:off x="1259632" y="1916832"/>
            <a:ext cx="6965245" cy="160330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>A CORREÇÃO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084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Pi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330</TotalTime>
  <Words>635</Words>
  <Application>Microsoft Office PowerPoint</Application>
  <PresentationFormat>Apresentação na tela (4:3)</PresentationFormat>
  <Paragraphs>113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Pino</vt:lpstr>
      <vt:lpstr>ENEM 2015</vt:lpstr>
      <vt:lpstr>A TRAGÉDIA NACIONAL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TEMA DA REDAÇÃO</vt:lpstr>
      <vt:lpstr>TODOS OS TEMAS</vt:lpstr>
      <vt:lpstr>TODOS OS TEMAS</vt:lpstr>
      <vt:lpstr>Apresentação do PowerPoint</vt:lpstr>
      <vt:lpstr>Apresentação do PowerPoint</vt:lpstr>
      <vt:lpstr>TEMA NÃO É ASSUNTO</vt:lpstr>
      <vt:lpstr>TODO TEMA...</vt:lpstr>
      <vt:lpstr>DÚVIDAS COMUNS</vt:lpstr>
      <vt:lpstr>Apresentação do PowerPoint</vt:lpstr>
      <vt:lpstr>PARA TIRAR 1000</vt:lpstr>
      <vt:lpstr>MODELO DE INTRODUÇÃO</vt:lpstr>
      <vt:lpstr>MODELO DE ARGUMENTAÇÃO</vt:lpstr>
      <vt:lpstr>MODELO DE CONCLUSÃO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Vlader</dc:creator>
  <cp:lastModifiedBy>Vlader</cp:lastModifiedBy>
  <cp:revision>24</cp:revision>
  <cp:lastPrinted>2015-09-05T12:24:40Z</cp:lastPrinted>
  <dcterms:created xsi:type="dcterms:W3CDTF">2015-08-29T00:28:04Z</dcterms:created>
  <dcterms:modified xsi:type="dcterms:W3CDTF">2015-09-07T17:48:22Z</dcterms:modified>
</cp:coreProperties>
</file>