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6" r:id="rId8"/>
    <p:sldId id="264" r:id="rId9"/>
    <p:sldId id="265" r:id="rId10"/>
    <p:sldId id="267" r:id="rId11"/>
    <p:sldId id="268" r:id="rId12"/>
    <p:sldId id="269" r:id="rId1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532BAE9-C0AE-404F-A23D-1B43313539B1}" type="datetimeFigureOut">
              <a:rPr lang="pt-BR" smtClean="0"/>
              <a:t>28/04/2015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302757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532BAE9-C0AE-404F-A23D-1B43313539B1}" type="datetimeFigureOut">
              <a:rPr lang="pt-BR" smtClean="0"/>
              <a:t>28/04/2015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36641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532BAE9-C0AE-404F-A23D-1B43313539B1}" type="datetimeFigureOut">
              <a:rPr lang="pt-BR" smtClean="0"/>
              <a:t>28/04/2015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349280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532BAE9-C0AE-404F-A23D-1B43313539B1}" type="datetimeFigureOut">
              <a:rPr lang="pt-BR" smtClean="0"/>
              <a:t>28/04/2015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3819062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532BAE9-C0AE-404F-A23D-1B43313539B1}" type="datetimeFigureOut">
              <a:rPr lang="pt-BR" smtClean="0"/>
              <a:t>28/04/2015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3144065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532BAE9-C0AE-404F-A23D-1B43313539B1}" type="datetimeFigureOut">
              <a:rPr lang="pt-BR" smtClean="0"/>
              <a:t>28/04/2015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166848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5532BAE9-C0AE-404F-A23D-1B43313539B1}" type="datetimeFigureOut">
              <a:rPr lang="pt-BR" smtClean="0"/>
              <a:t>28/04/2015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358736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5532BAE9-C0AE-404F-A23D-1B43313539B1}" type="datetimeFigureOut">
              <a:rPr lang="pt-BR" smtClean="0"/>
              <a:t>28/04/2015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305714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532BAE9-C0AE-404F-A23D-1B43313539B1}" type="datetimeFigureOut">
              <a:rPr lang="pt-BR" smtClean="0"/>
              <a:t>28/04/2015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123759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532BAE9-C0AE-404F-A23D-1B43313539B1}" type="datetimeFigureOut">
              <a:rPr lang="pt-BR" smtClean="0"/>
              <a:t>28/04/2015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51135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1"/>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532BAE9-C0AE-404F-A23D-1B43313539B1}" type="datetimeFigureOut">
              <a:rPr lang="pt-BR" smtClean="0"/>
              <a:t>28/04/2015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524AE20-9411-4564-95BD-815532546277}" type="slidenum">
              <a:rPr lang="pt-BR" smtClean="0"/>
              <a:t>‹nº›</a:t>
            </a:fld>
            <a:endParaRPr lang="pt-BR"/>
          </a:p>
        </p:txBody>
      </p:sp>
    </p:spTree>
    <p:extLst>
      <p:ext uri="{BB962C8B-B14F-4D97-AF65-F5344CB8AC3E}">
        <p14:creationId xmlns:p14="http://schemas.microsoft.com/office/powerpoint/2010/main" val="3734924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2BAE9-C0AE-404F-A23D-1B43313539B1}" type="datetimeFigureOut">
              <a:rPr lang="pt-BR" smtClean="0"/>
              <a:t>28/04/2015</a:t>
            </a:fld>
            <a:endParaRPr lang="pt-BR"/>
          </a:p>
        </p:txBody>
      </p:sp>
      <p:sp>
        <p:nvSpPr>
          <p:cNvPr id="5" name="Espaço Reservado para Rodapé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4AE20-9411-4564-95BD-815532546277}" type="slidenum">
              <a:rPr lang="pt-BR" smtClean="0"/>
              <a:t>‹nº›</a:t>
            </a:fld>
            <a:endParaRPr lang="pt-BR"/>
          </a:p>
        </p:txBody>
      </p:sp>
    </p:spTree>
    <p:extLst>
      <p:ext uri="{BB962C8B-B14F-4D97-AF65-F5344CB8AC3E}">
        <p14:creationId xmlns:p14="http://schemas.microsoft.com/office/powerpoint/2010/main" val="2006674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a:lstStyle/>
          <a:p>
            <a:r>
              <a:rPr lang="pt-BR" dirty="0" smtClean="0"/>
              <a:t>MICROESTRUTURA</a:t>
            </a:r>
            <a:endParaRPr lang="pt-BR" dirty="0"/>
          </a:p>
        </p:txBody>
      </p:sp>
      <p:sp>
        <p:nvSpPr>
          <p:cNvPr id="3" name="Subtítulo 2"/>
          <p:cNvSpPr>
            <a:spLocks noGrp="1"/>
          </p:cNvSpPr>
          <p:nvPr>
            <p:ph type="subTitle" idx="1"/>
          </p:nvPr>
        </p:nvSpPr>
        <p:spPr>
          <a:xfrm>
            <a:off x="1371600" y="3886201"/>
            <a:ext cx="6400800" cy="910952"/>
          </a:xfrm>
        </p:spPr>
        <p:txBody>
          <a:bodyPr/>
          <a:lstStyle/>
          <a:p>
            <a:r>
              <a:rPr lang="pt-BR" dirty="0" smtClean="0"/>
              <a:t>INTRODUÇÃO</a:t>
            </a:r>
            <a:endParaRPr lang="pt-BR" dirty="0"/>
          </a:p>
        </p:txBody>
      </p:sp>
    </p:spTree>
    <p:extLst>
      <p:ext uri="{BB962C8B-B14F-4D97-AF65-F5344CB8AC3E}">
        <p14:creationId xmlns:p14="http://schemas.microsoft.com/office/powerpoint/2010/main" val="3412128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2412775" y="2936644"/>
            <a:ext cx="6192688" cy="100811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ARGUMENTO 01</a:t>
            </a:r>
            <a:endParaRPr lang="pt-BR" sz="4000" b="1" dirty="0"/>
          </a:p>
        </p:txBody>
      </p:sp>
      <p:sp>
        <p:nvSpPr>
          <p:cNvPr id="3" name="Retângulo de cantos arredondados 2"/>
          <p:cNvSpPr/>
          <p:nvPr/>
        </p:nvSpPr>
        <p:spPr>
          <a:xfrm>
            <a:off x="1327355" y="344355"/>
            <a:ext cx="7709141" cy="632500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dirty="0" smtClean="0">
                <a:solidFill>
                  <a:schemeClr val="tx1"/>
                </a:solidFill>
              </a:rPr>
              <a:t>	Um </a:t>
            </a:r>
            <a:r>
              <a:rPr lang="pt-BR" sz="2400" dirty="0">
                <a:solidFill>
                  <a:schemeClr val="tx1"/>
                </a:solidFill>
              </a:rPr>
              <a:t>aspecto a ser considerado remete à evolução tecnológica vivenciada nas últimas décadas. Os carrinhos e bonecas deram lugar aos "smartphones", videogames e outros aparatos que revolucionaram a infância das atuais gerações. Logo, tornou-se essencial a produção de um marketing voltado especialmente para esse consumidor mirim - objetivando cativá-lo por meio de músicas, personagens e outras estratégias persuasivas. Tal fator é corroborado com a criação de programas e até mesmo canais voltados para crianças (como Disney, </a:t>
            </a:r>
            <a:r>
              <a:rPr lang="pt-BR" sz="2400" dirty="0" err="1">
                <a:solidFill>
                  <a:schemeClr val="tx1"/>
                </a:solidFill>
              </a:rPr>
              <a:t>Cartoon</a:t>
            </a:r>
            <a:r>
              <a:rPr lang="pt-BR" sz="2400" dirty="0">
                <a:solidFill>
                  <a:schemeClr val="tx1"/>
                </a:solidFill>
              </a:rPr>
              <a:t> Network e Discovery </a:t>
            </a:r>
            <a:r>
              <a:rPr lang="pt-BR" sz="2400" dirty="0" err="1">
                <a:solidFill>
                  <a:schemeClr val="tx1"/>
                </a:solidFill>
              </a:rPr>
              <a:t>Kids</a:t>
            </a:r>
            <a:r>
              <a:rPr lang="pt-BR" sz="2400" dirty="0">
                <a:solidFill>
                  <a:schemeClr val="tx1"/>
                </a:solidFill>
              </a:rPr>
              <a:t>), expandindo o conceito de Indústria Cultural (defendido por filósofos como Theodor Adorno) - o qual aborda o uso dos meios de comunicação de massa com fins propagandísticos.</a:t>
            </a:r>
          </a:p>
          <a:p>
            <a:pPr algn="just"/>
            <a:endParaRPr lang="pt-BR" sz="2400" dirty="0">
              <a:solidFill>
                <a:schemeClr val="tx1"/>
              </a:solidFill>
            </a:endParaRPr>
          </a:p>
        </p:txBody>
      </p:sp>
    </p:spTree>
    <p:extLst>
      <p:ext uri="{BB962C8B-B14F-4D97-AF65-F5344CB8AC3E}">
        <p14:creationId xmlns:p14="http://schemas.microsoft.com/office/powerpoint/2010/main" val="196021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2412775" y="2936644"/>
            <a:ext cx="6192688" cy="100811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ARGUMENTO 02</a:t>
            </a:r>
            <a:endParaRPr lang="pt-BR" sz="4000" b="1" dirty="0"/>
          </a:p>
        </p:txBody>
      </p:sp>
      <p:sp>
        <p:nvSpPr>
          <p:cNvPr id="3" name="Retângulo de cantos arredondados 2"/>
          <p:cNvSpPr/>
          <p:nvPr/>
        </p:nvSpPr>
        <p:spPr>
          <a:xfrm>
            <a:off x="1327355" y="344355"/>
            <a:ext cx="7709141" cy="632500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dirty="0" smtClean="0">
                <a:solidFill>
                  <a:schemeClr val="tx1"/>
                </a:solidFill>
              </a:rPr>
              <a:t>	</a:t>
            </a:r>
            <a:r>
              <a:rPr lang="pt-BR" sz="2400" dirty="0">
                <a:solidFill>
                  <a:schemeClr val="tx1"/>
                </a:solidFill>
              </a:rPr>
              <a:t>Somado a isso, o impasse entre organizações protetoras dos direitos das crianças e os grandes núcleos empresariais fomenta ainda mais essa pertinente discussão. No Brasil, vigoram os acordos isolados com o Poder Público - sem a existência de leis específicas. Recentemente, a Conanda (Comissão Nacional de Direitos da Criança e do Adolescente) emitiu resolução condenando a publicidade direcionada ao público infantil, provocando o repúdio de empresários e propagandistas - que não reconhecem autoridade dessa instituição para atuar sobre o mercado. Diante desses posicionamentos antagônicos, o debate persiste.</a:t>
            </a:r>
          </a:p>
          <a:p>
            <a:pPr algn="just"/>
            <a:endParaRPr lang="pt-BR" sz="2400" dirty="0">
              <a:solidFill>
                <a:schemeClr val="tx1"/>
              </a:solidFill>
            </a:endParaRPr>
          </a:p>
        </p:txBody>
      </p:sp>
    </p:spTree>
    <p:extLst>
      <p:ext uri="{BB962C8B-B14F-4D97-AF65-F5344CB8AC3E}">
        <p14:creationId xmlns:p14="http://schemas.microsoft.com/office/powerpoint/2010/main" val="1453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2512514" y="3036384"/>
            <a:ext cx="6192688" cy="80863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CONCLUSÃO</a:t>
            </a:r>
            <a:endParaRPr lang="pt-BR" sz="4000" b="1" dirty="0"/>
          </a:p>
        </p:txBody>
      </p:sp>
      <p:sp>
        <p:nvSpPr>
          <p:cNvPr id="3" name="Retângulo de cantos arredondados 2"/>
          <p:cNvSpPr/>
          <p:nvPr/>
        </p:nvSpPr>
        <p:spPr>
          <a:xfrm>
            <a:off x="1165123" y="116633"/>
            <a:ext cx="7871373" cy="655272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dirty="0" smtClean="0">
                <a:solidFill>
                  <a:schemeClr val="tx1"/>
                </a:solidFill>
              </a:rPr>
              <a:t>	</a:t>
            </a:r>
            <a:r>
              <a:rPr lang="pt-BR" sz="2400" dirty="0">
                <a:solidFill>
                  <a:schemeClr val="tx1"/>
                </a:solidFill>
              </a:rPr>
              <a:t>Com o intuito de melhor adequar os "consumidores do futuro" a essa realidade, e não apenas almejar o lucro, é preciso prepará-los para absorver as muitas informações. Isso pode ser obtido por meio de campanhas promovidas pelo Poder Público nas escolas (com atividades lúdicas e </a:t>
            </a:r>
            <a:r>
              <a:rPr lang="pt-BR" sz="2400" dirty="0" err="1">
                <a:solidFill>
                  <a:schemeClr val="tx1"/>
                </a:solidFill>
              </a:rPr>
              <a:t>conscientizadoras</a:t>
            </a:r>
            <a:r>
              <a:rPr lang="pt-BR" sz="2400" dirty="0">
                <a:solidFill>
                  <a:schemeClr val="tx1"/>
                </a:solidFill>
              </a:rPr>
              <a:t>) e na mídia (TV, rádio, jornais impressos, internet), bem como a criação de uma legislação específica sobre marketing infantil no Brasil - fiscalizando empresas (prevenindo possíveis abusos) - além de orientação aos pais para que melhor lidem com o impulso de consumo dos filhos (tornando as crianças conscientes de suas reais necessidades). Dessa forma, os consumidores da próxima geração estarão prontos para cumprirem suas responsabilidades quanto cidadãos brasileiros (preocupados também com o próximo) e será promovido o desenvolvimento da nação</a:t>
            </a:r>
            <a:r>
              <a:rPr lang="pt-BR" sz="2400" dirty="0" smtClean="0">
                <a:solidFill>
                  <a:schemeClr val="tx1"/>
                </a:solidFill>
              </a:rPr>
              <a:t>.</a:t>
            </a:r>
            <a:endParaRPr lang="pt-BR" sz="2400" dirty="0">
              <a:solidFill>
                <a:schemeClr val="tx1"/>
              </a:solidFill>
            </a:endParaRPr>
          </a:p>
        </p:txBody>
      </p:sp>
    </p:spTree>
    <p:extLst>
      <p:ext uri="{BB962C8B-B14F-4D97-AF65-F5344CB8AC3E}">
        <p14:creationId xmlns:p14="http://schemas.microsoft.com/office/powerpoint/2010/main" val="4123492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de cantos arredondados 3"/>
          <p:cNvSpPr/>
          <p:nvPr/>
        </p:nvSpPr>
        <p:spPr>
          <a:xfrm>
            <a:off x="3339213" y="1074440"/>
            <a:ext cx="3897083"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solidFill>
                  <a:schemeClr val="tx1"/>
                </a:solidFill>
              </a:rPr>
              <a:t>INTRODUÇÃO</a:t>
            </a:r>
            <a:endParaRPr lang="pt-BR" sz="2800" b="1" dirty="0">
              <a:solidFill>
                <a:schemeClr val="tx1"/>
              </a:solidFill>
            </a:endParaRPr>
          </a:p>
        </p:txBody>
      </p:sp>
      <p:sp>
        <p:nvSpPr>
          <p:cNvPr id="5" name="Retângulo de cantos arredondados 4"/>
          <p:cNvSpPr/>
          <p:nvPr/>
        </p:nvSpPr>
        <p:spPr>
          <a:xfrm>
            <a:off x="3339213" y="2298576"/>
            <a:ext cx="389708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solidFill>
                  <a:schemeClr val="tx1"/>
                </a:solidFill>
              </a:rPr>
              <a:t>ARGUMENTO 01</a:t>
            </a:r>
            <a:endParaRPr lang="pt-BR" sz="2800" b="1" dirty="0">
              <a:solidFill>
                <a:schemeClr val="tx1"/>
              </a:solidFill>
            </a:endParaRPr>
          </a:p>
        </p:txBody>
      </p:sp>
      <p:sp>
        <p:nvSpPr>
          <p:cNvPr id="6" name="Retângulo de cantos arredondados 5"/>
          <p:cNvSpPr/>
          <p:nvPr/>
        </p:nvSpPr>
        <p:spPr>
          <a:xfrm>
            <a:off x="3339213" y="3594720"/>
            <a:ext cx="389708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solidFill>
                  <a:schemeClr val="tx1"/>
                </a:solidFill>
              </a:rPr>
              <a:t>ARGUMENTO 02</a:t>
            </a:r>
            <a:endParaRPr lang="pt-BR" sz="2800" b="1" dirty="0">
              <a:solidFill>
                <a:schemeClr val="tx1"/>
              </a:solidFill>
            </a:endParaRPr>
          </a:p>
        </p:txBody>
      </p:sp>
      <p:sp>
        <p:nvSpPr>
          <p:cNvPr id="7" name="Retângulo de cantos arredondados 6"/>
          <p:cNvSpPr/>
          <p:nvPr/>
        </p:nvSpPr>
        <p:spPr>
          <a:xfrm>
            <a:off x="3347865" y="4890864"/>
            <a:ext cx="3897083"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solidFill>
                  <a:schemeClr val="tx1"/>
                </a:solidFill>
              </a:rPr>
              <a:t>CONCLUSÃO</a:t>
            </a:r>
            <a:endParaRPr lang="pt-BR" sz="2800" b="1" dirty="0">
              <a:solidFill>
                <a:schemeClr val="tx1"/>
              </a:solidFill>
            </a:endParaRPr>
          </a:p>
        </p:txBody>
      </p:sp>
      <p:sp>
        <p:nvSpPr>
          <p:cNvPr id="8" name="Retângulo de cantos arredondados 7"/>
          <p:cNvSpPr/>
          <p:nvPr/>
        </p:nvSpPr>
        <p:spPr>
          <a:xfrm rot="16200000">
            <a:off x="-1296652" y="2684615"/>
            <a:ext cx="6192688"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MACROESTRUTURA</a:t>
            </a:r>
            <a:endParaRPr lang="pt-BR" sz="4000" b="1" dirty="0"/>
          </a:p>
        </p:txBody>
      </p:sp>
    </p:spTree>
    <p:extLst>
      <p:ext uri="{BB962C8B-B14F-4D97-AF65-F5344CB8AC3E}">
        <p14:creationId xmlns:p14="http://schemas.microsoft.com/office/powerpoint/2010/main" val="2467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1656691" y="2684615"/>
            <a:ext cx="6192688"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INTRODUÇÃO – MODELO 1</a:t>
            </a:r>
            <a:endParaRPr lang="pt-BR" sz="4000" b="1" dirty="0"/>
          </a:p>
        </p:txBody>
      </p:sp>
      <p:sp>
        <p:nvSpPr>
          <p:cNvPr id="3" name="Retângulo de cantos arredondados 2"/>
          <p:cNvSpPr/>
          <p:nvPr/>
        </p:nvSpPr>
        <p:spPr>
          <a:xfrm>
            <a:off x="3203848" y="476673"/>
            <a:ext cx="5256584" cy="9001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dirty="0" smtClean="0">
                <a:solidFill>
                  <a:schemeClr val="tx1"/>
                </a:solidFill>
              </a:rPr>
              <a:t>COMEÇAR LOGO COM O TÓPICO-FRASAL EM QUE SE AFIRMA A TESE. POR EXEMPLO:</a:t>
            </a:r>
            <a:endParaRPr lang="pt-BR" sz="2000" b="1" dirty="0">
              <a:solidFill>
                <a:schemeClr val="tx1"/>
              </a:solidFill>
            </a:endParaRPr>
          </a:p>
        </p:txBody>
      </p:sp>
      <p:sp>
        <p:nvSpPr>
          <p:cNvPr id="4" name="Retângulo de cantos arredondados 3"/>
          <p:cNvSpPr/>
          <p:nvPr/>
        </p:nvSpPr>
        <p:spPr>
          <a:xfrm>
            <a:off x="3203848" y="1700808"/>
            <a:ext cx="5256584" cy="1080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solidFill>
                  <a:schemeClr val="tx1"/>
                </a:solidFill>
              </a:rPr>
              <a:t>(1) Sobre (ASSUNTO/TEMA), é fundamental observar que (TESE).</a:t>
            </a:r>
          </a:p>
          <a:p>
            <a:pPr algn="just"/>
            <a:endParaRPr lang="pt-BR" sz="2400" dirty="0"/>
          </a:p>
        </p:txBody>
      </p:sp>
      <p:sp>
        <p:nvSpPr>
          <p:cNvPr id="5" name="Retângulo de cantos arredondados 4"/>
          <p:cNvSpPr/>
          <p:nvPr/>
        </p:nvSpPr>
        <p:spPr>
          <a:xfrm>
            <a:off x="3203848" y="3068960"/>
            <a:ext cx="5256584" cy="129614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solidFill>
                  <a:schemeClr val="tx1"/>
                </a:solidFill>
              </a:rPr>
              <a:t>(2) No que se refere à/ao (ASSUNTO/TEMA), é possível afirmar que (TESE).</a:t>
            </a:r>
            <a:endParaRPr lang="pt-BR" sz="2400" dirty="0"/>
          </a:p>
        </p:txBody>
      </p:sp>
      <p:sp>
        <p:nvSpPr>
          <p:cNvPr id="6" name="Retângulo de cantos arredondados 5"/>
          <p:cNvSpPr/>
          <p:nvPr/>
        </p:nvSpPr>
        <p:spPr>
          <a:xfrm>
            <a:off x="3203848" y="4653136"/>
            <a:ext cx="5256584" cy="129614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solidFill>
                  <a:schemeClr val="tx1"/>
                </a:solidFill>
              </a:rPr>
              <a:t>(3) Quando se discute sobre (ASSUNTO/TEMA), há que se entender que (TESE)</a:t>
            </a:r>
            <a:endParaRPr lang="pt-BR" sz="2400" b="1" dirty="0" smtClean="0">
              <a:solidFill>
                <a:schemeClr val="tx1"/>
              </a:solidFill>
            </a:endParaRPr>
          </a:p>
        </p:txBody>
      </p:sp>
    </p:spTree>
    <p:extLst>
      <p:ext uri="{BB962C8B-B14F-4D97-AF65-F5344CB8AC3E}">
        <p14:creationId xmlns:p14="http://schemas.microsoft.com/office/powerpoint/2010/main" val="243999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1656691" y="2684615"/>
            <a:ext cx="6192688"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INTRODUÇÃO</a:t>
            </a:r>
            <a:endParaRPr lang="pt-BR" sz="4000" b="1" dirty="0"/>
          </a:p>
        </p:txBody>
      </p:sp>
      <p:sp>
        <p:nvSpPr>
          <p:cNvPr id="3" name="Retângulo de cantos arredondados 2"/>
          <p:cNvSpPr/>
          <p:nvPr/>
        </p:nvSpPr>
        <p:spPr>
          <a:xfrm>
            <a:off x="2555776" y="476673"/>
            <a:ext cx="6192688" cy="9001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dirty="0" smtClean="0">
                <a:solidFill>
                  <a:schemeClr val="tx1"/>
                </a:solidFill>
              </a:rPr>
              <a:t>EM SEGUIDA, PROPOR SINTETICAMENTE OS ARGUMENTOS A SEREM DESENVOLVIDOS. POR EXEMPLO:</a:t>
            </a:r>
            <a:endParaRPr lang="pt-BR" sz="2000" b="1" dirty="0">
              <a:solidFill>
                <a:schemeClr val="tx1"/>
              </a:solidFill>
            </a:endParaRPr>
          </a:p>
        </p:txBody>
      </p:sp>
      <p:sp>
        <p:nvSpPr>
          <p:cNvPr id="4" name="Retângulo de cantos arredondados 3"/>
          <p:cNvSpPr/>
          <p:nvPr/>
        </p:nvSpPr>
        <p:spPr>
          <a:xfrm>
            <a:off x="2555776" y="1556793"/>
            <a:ext cx="6192688" cy="10081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solidFill>
                  <a:schemeClr val="tx1"/>
                </a:solidFill>
              </a:rPr>
              <a:t>(1) Sobre (ASSUNTO/TEMA), é fundamental observar que (TESE).</a:t>
            </a:r>
            <a:endParaRPr lang="pt-BR" sz="2400" dirty="0"/>
          </a:p>
        </p:txBody>
      </p:sp>
      <p:sp>
        <p:nvSpPr>
          <p:cNvPr id="7" name="Mais 6"/>
          <p:cNvSpPr/>
          <p:nvPr/>
        </p:nvSpPr>
        <p:spPr>
          <a:xfrm>
            <a:off x="2555776" y="3284985"/>
            <a:ext cx="936104"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de cantos arredondados 7"/>
          <p:cNvSpPr/>
          <p:nvPr/>
        </p:nvSpPr>
        <p:spPr>
          <a:xfrm>
            <a:off x="3635896" y="2852937"/>
            <a:ext cx="2016224" cy="187220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POIS</a:t>
            </a:r>
          </a:p>
          <a:p>
            <a:pPr algn="ctr"/>
            <a:r>
              <a:rPr lang="pt-BR" b="1" dirty="0" smtClean="0">
                <a:solidFill>
                  <a:schemeClr val="tx1"/>
                </a:solidFill>
              </a:rPr>
              <a:t>PORQUE</a:t>
            </a:r>
          </a:p>
          <a:p>
            <a:pPr algn="ctr"/>
            <a:r>
              <a:rPr lang="pt-BR" b="1" dirty="0" smtClean="0">
                <a:solidFill>
                  <a:schemeClr val="tx1"/>
                </a:solidFill>
              </a:rPr>
              <a:t>VISTO QUE</a:t>
            </a:r>
          </a:p>
          <a:p>
            <a:pPr algn="ctr"/>
            <a:r>
              <a:rPr lang="pt-BR" b="1" dirty="0" smtClean="0">
                <a:solidFill>
                  <a:schemeClr val="tx1"/>
                </a:solidFill>
              </a:rPr>
              <a:t>UMA VEZ QUE</a:t>
            </a:r>
          </a:p>
          <a:p>
            <a:pPr algn="ctr"/>
            <a:r>
              <a:rPr lang="pt-BR" b="1" dirty="0" smtClean="0">
                <a:solidFill>
                  <a:schemeClr val="tx1"/>
                </a:solidFill>
              </a:rPr>
              <a:t>TENDO EM VISTA</a:t>
            </a:r>
          </a:p>
          <a:p>
            <a:pPr algn="ctr"/>
            <a:r>
              <a:rPr lang="pt-BR" b="1" dirty="0" smtClean="0">
                <a:solidFill>
                  <a:schemeClr val="tx1"/>
                </a:solidFill>
              </a:rPr>
              <a:t>HAJA VISTA</a:t>
            </a:r>
            <a:endParaRPr lang="pt-BR" b="1" dirty="0">
              <a:solidFill>
                <a:schemeClr val="tx1"/>
              </a:solidFill>
            </a:endParaRPr>
          </a:p>
        </p:txBody>
      </p:sp>
      <p:sp>
        <p:nvSpPr>
          <p:cNvPr id="9" name="Retângulo de cantos arredondados 8"/>
          <p:cNvSpPr/>
          <p:nvPr/>
        </p:nvSpPr>
        <p:spPr>
          <a:xfrm>
            <a:off x="5876528" y="2852937"/>
            <a:ext cx="2943944" cy="187220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rPr>
              <a:t>APRESENTAÇÃO DO ARGUMENTO 01</a:t>
            </a:r>
            <a:endParaRPr lang="pt-BR" sz="2400" b="1" dirty="0">
              <a:solidFill>
                <a:schemeClr val="tx1"/>
              </a:solidFill>
            </a:endParaRPr>
          </a:p>
        </p:txBody>
      </p:sp>
      <p:sp>
        <p:nvSpPr>
          <p:cNvPr id="11" name="Mais 10"/>
          <p:cNvSpPr/>
          <p:nvPr/>
        </p:nvSpPr>
        <p:spPr>
          <a:xfrm>
            <a:off x="2555776" y="5589240"/>
            <a:ext cx="936104"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de cantos arredondados 11"/>
          <p:cNvSpPr/>
          <p:nvPr/>
        </p:nvSpPr>
        <p:spPr>
          <a:xfrm>
            <a:off x="3635896" y="4869162"/>
            <a:ext cx="2101227" cy="187220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MAS TAMBÉM</a:t>
            </a:r>
          </a:p>
          <a:p>
            <a:pPr algn="ctr"/>
            <a:r>
              <a:rPr lang="pt-BR" b="1" dirty="0" smtClean="0">
                <a:solidFill>
                  <a:schemeClr val="tx1"/>
                </a:solidFill>
              </a:rPr>
              <a:t>ALIADO AO</a:t>
            </a:r>
          </a:p>
          <a:p>
            <a:pPr algn="ctr"/>
            <a:r>
              <a:rPr lang="pt-BR" b="1" dirty="0" smtClean="0">
                <a:solidFill>
                  <a:schemeClr val="tx1"/>
                </a:solidFill>
              </a:rPr>
              <a:t>BEM COMO</a:t>
            </a:r>
          </a:p>
          <a:p>
            <a:pPr algn="ctr"/>
            <a:r>
              <a:rPr lang="pt-BR" b="1" dirty="0" smtClean="0">
                <a:solidFill>
                  <a:schemeClr val="tx1"/>
                </a:solidFill>
              </a:rPr>
              <a:t>ALÉM DE</a:t>
            </a:r>
          </a:p>
          <a:p>
            <a:pPr algn="ctr"/>
            <a:r>
              <a:rPr lang="pt-BR" b="1" dirty="0" smtClean="0">
                <a:solidFill>
                  <a:schemeClr val="tx1"/>
                </a:solidFill>
              </a:rPr>
              <a:t>COMO TAMBÉM</a:t>
            </a:r>
            <a:endParaRPr lang="pt-BR" b="1" dirty="0">
              <a:solidFill>
                <a:schemeClr val="tx1"/>
              </a:solidFill>
            </a:endParaRPr>
          </a:p>
        </p:txBody>
      </p:sp>
      <p:sp>
        <p:nvSpPr>
          <p:cNvPr id="13" name="Retângulo de cantos arredondados 12"/>
          <p:cNvSpPr/>
          <p:nvPr/>
        </p:nvSpPr>
        <p:spPr>
          <a:xfrm>
            <a:off x="5876528" y="4869162"/>
            <a:ext cx="2943944" cy="187220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rPr>
              <a:t>APRESENTAÇÃO DO ARGUMENTO 02</a:t>
            </a:r>
            <a:endParaRPr lang="pt-BR" sz="2400" b="1" dirty="0">
              <a:solidFill>
                <a:schemeClr val="tx1"/>
              </a:solidFill>
            </a:endParaRPr>
          </a:p>
        </p:txBody>
      </p:sp>
    </p:spTree>
    <p:extLst>
      <p:ext uri="{BB962C8B-B14F-4D97-AF65-F5344CB8AC3E}">
        <p14:creationId xmlns:p14="http://schemas.microsoft.com/office/powerpoint/2010/main" val="1204054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1656691" y="2684615"/>
            <a:ext cx="6192688"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INTRODUÇÃO – MODELO 2</a:t>
            </a:r>
            <a:endParaRPr lang="pt-BR" sz="4000" b="1" dirty="0"/>
          </a:p>
        </p:txBody>
      </p:sp>
      <p:sp>
        <p:nvSpPr>
          <p:cNvPr id="3" name="Retângulo de cantos arredondados 2"/>
          <p:cNvSpPr/>
          <p:nvPr/>
        </p:nvSpPr>
        <p:spPr>
          <a:xfrm>
            <a:off x="3203848" y="476673"/>
            <a:ext cx="5256584" cy="9001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dirty="0" smtClean="0">
                <a:solidFill>
                  <a:schemeClr val="tx1"/>
                </a:solidFill>
              </a:rPr>
              <a:t>COMEÇAR COM A CONTEXTUALIZAÇÃO OU APRESENTAÇÃO DO TEMA. POR EXEMPLO:</a:t>
            </a:r>
            <a:endParaRPr lang="pt-BR" sz="2000" b="1" dirty="0">
              <a:solidFill>
                <a:schemeClr val="tx1"/>
              </a:solidFill>
            </a:endParaRPr>
          </a:p>
        </p:txBody>
      </p:sp>
      <p:sp>
        <p:nvSpPr>
          <p:cNvPr id="4" name="Retângulo de cantos arredondados 3"/>
          <p:cNvSpPr/>
          <p:nvPr/>
        </p:nvSpPr>
        <p:spPr>
          <a:xfrm>
            <a:off x="3203848" y="1556794"/>
            <a:ext cx="5256584" cy="136815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solidFill>
                  <a:schemeClr val="tx1"/>
                </a:solidFill>
              </a:rPr>
              <a:t>(1) Tratar de (ASSUNTO/TEMA) requer (ou exige), em razão de + panorama geral.</a:t>
            </a:r>
          </a:p>
          <a:p>
            <a:pPr algn="just"/>
            <a:endParaRPr lang="pt-BR" sz="2400" dirty="0"/>
          </a:p>
        </p:txBody>
      </p:sp>
      <p:sp>
        <p:nvSpPr>
          <p:cNvPr id="5" name="Retângulo de cantos arredondados 4"/>
          <p:cNvSpPr/>
          <p:nvPr/>
        </p:nvSpPr>
        <p:spPr>
          <a:xfrm>
            <a:off x="3203848" y="3068960"/>
            <a:ext cx="5256584" cy="129614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solidFill>
                  <a:schemeClr val="tx1"/>
                </a:solidFill>
              </a:rPr>
              <a:t>(2) O tema de (ASSUNTO/TEMA) é interessante, pois + panorama geral.</a:t>
            </a:r>
            <a:endParaRPr lang="pt-BR" sz="2400" dirty="0"/>
          </a:p>
        </p:txBody>
      </p:sp>
      <p:sp>
        <p:nvSpPr>
          <p:cNvPr id="6" name="Retângulo de cantos arredondados 5"/>
          <p:cNvSpPr/>
          <p:nvPr/>
        </p:nvSpPr>
        <p:spPr>
          <a:xfrm>
            <a:off x="3203848" y="4653136"/>
            <a:ext cx="5256584" cy="144016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solidFill>
                  <a:schemeClr val="tx1"/>
                </a:solidFill>
              </a:rPr>
              <a:t>(3) Discutir sobre (ASSUNTO/TEMA) é relevante, uma vez que + panorama geral.</a:t>
            </a:r>
            <a:endParaRPr lang="pt-BR" sz="2400" dirty="0" smtClean="0"/>
          </a:p>
          <a:p>
            <a:pPr algn="just"/>
            <a:endParaRPr lang="pt-BR" sz="2400" b="1" dirty="0" smtClean="0">
              <a:solidFill>
                <a:schemeClr val="tx1"/>
              </a:solidFill>
            </a:endParaRPr>
          </a:p>
        </p:txBody>
      </p:sp>
    </p:spTree>
    <p:extLst>
      <p:ext uri="{BB962C8B-B14F-4D97-AF65-F5344CB8AC3E}">
        <p14:creationId xmlns:p14="http://schemas.microsoft.com/office/powerpoint/2010/main" val="884805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1656691" y="2684615"/>
            <a:ext cx="6192688"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INTRODUÇÃO</a:t>
            </a:r>
            <a:endParaRPr lang="pt-BR" sz="4000" b="1" dirty="0"/>
          </a:p>
        </p:txBody>
      </p:sp>
      <p:sp>
        <p:nvSpPr>
          <p:cNvPr id="3" name="Retângulo de cantos arredondados 2"/>
          <p:cNvSpPr/>
          <p:nvPr/>
        </p:nvSpPr>
        <p:spPr>
          <a:xfrm>
            <a:off x="2555776" y="476673"/>
            <a:ext cx="6192688" cy="9001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000" b="1" dirty="0" smtClean="0">
                <a:solidFill>
                  <a:schemeClr val="tx1"/>
                </a:solidFill>
              </a:rPr>
              <a:t>EM SEGUIDA, PROPOR A TESE (PONTO DE VISTA). POR EXEMPLO:</a:t>
            </a:r>
            <a:endParaRPr lang="pt-BR" sz="2000" b="1" dirty="0">
              <a:solidFill>
                <a:schemeClr val="tx1"/>
              </a:solidFill>
            </a:endParaRPr>
          </a:p>
        </p:txBody>
      </p:sp>
      <p:sp>
        <p:nvSpPr>
          <p:cNvPr id="4" name="Retângulo de cantos arredondados 3"/>
          <p:cNvSpPr/>
          <p:nvPr/>
        </p:nvSpPr>
        <p:spPr>
          <a:xfrm>
            <a:off x="2555776" y="1556793"/>
            <a:ext cx="6192688" cy="10081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2400" b="1" dirty="0" smtClean="0">
                <a:solidFill>
                  <a:schemeClr val="tx1"/>
                </a:solidFill>
              </a:rPr>
              <a:t>(1) Tratar de (ASSUNTO/TEMA) requer (ou exige), em razão de + panorama geral.</a:t>
            </a:r>
            <a:endParaRPr lang="pt-BR" sz="2400" b="1" dirty="0" smtClean="0">
              <a:solidFill>
                <a:schemeClr val="tx1"/>
              </a:solidFill>
            </a:endParaRPr>
          </a:p>
        </p:txBody>
      </p:sp>
      <p:sp>
        <p:nvSpPr>
          <p:cNvPr id="7" name="Mais 6"/>
          <p:cNvSpPr/>
          <p:nvPr/>
        </p:nvSpPr>
        <p:spPr>
          <a:xfrm>
            <a:off x="2555776" y="3284985"/>
            <a:ext cx="936104"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de cantos arredondados 7"/>
          <p:cNvSpPr/>
          <p:nvPr/>
        </p:nvSpPr>
        <p:spPr>
          <a:xfrm>
            <a:off x="3491880" y="2852937"/>
            <a:ext cx="2160240" cy="187220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POIS</a:t>
            </a:r>
          </a:p>
          <a:p>
            <a:pPr algn="ctr"/>
            <a:r>
              <a:rPr lang="pt-BR" b="1" dirty="0" smtClean="0">
                <a:solidFill>
                  <a:schemeClr val="tx1"/>
                </a:solidFill>
              </a:rPr>
              <a:t>PORQUE</a:t>
            </a:r>
          </a:p>
          <a:p>
            <a:pPr algn="ctr"/>
            <a:r>
              <a:rPr lang="pt-BR" b="1" dirty="0" smtClean="0">
                <a:solidFill>
                  <a:schemeClr val="tx1"/>
                </a:solidFill>
              </a:rPr>
              <a:t>VISTO QUE</a:t>
            </a:r>
          </a:p>
          <a:p>
            <a:pPr algn="ctr"/>
            <a:r>
              <a:rPr lang="pt-BR" b="1" dirty="0" smtClean="0">
                <a:solidFill>
                  <a:schemeClr val="tx1"/>
                </a:solidFill>
              </a:rPr>
              <a:t>UMA VEZ QUE</a:t>
            </a:r>
          </a:p>
          <a:p>
            <a:pPr algn="ctr"/>
            <a:r>
              <a:rPr lang="pt-BR" b="1" dirty="0" smtClean="0">
                <a:solidFill>
                  <a:schemeClr val="tx1"/>
                </a:solidFill>
              </a:rPr>
              <a:t>TENDO EM VISTA</a:t>
            </a:r>
          </a:p>
          <a:p>
            <a:pPr algn="ctr"/>
            <a:r>
              <a:rPr lang="pt-BR" b="1" dirty="0" smtClean="0">
                <a:solidFill>
                  <a:schemeClr val="tx1"/>
                </a:solidFill>
              </a:rPr>
              <a:t>HAJA VISTA</a:t>
            </a:r>
            <a:endParaRPr lang="pt-BR" b="1" dirty="0">
              <a:solidFill>
                <a:schemeClr val="tx1"/>
              </a:solidFill>
            </a:endParaRPr>
          </a:p>
        </p:txBody>
      </p:sp>
      <p:sp>
        <p:nvSpPr>
          <p:cNvPr id="9" name="Retângulo de cantos arredondados 8"/>
          <p:cNvSpPr/>
          <p:nvPr/>
        </p:nvSpPr>
        <p:spPr>
          <a:xfrm>
            <a:off x="5876528" y="2852937"/>
            <a:ext cx="2943944" cy="187220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rPr>
              <a:t>TESE</a:t>
            </a:r>
            <a:endParaRPr lang="pt-BR" sz="2400" b="1" dirty="0">
              <a:solidFill>
                <a:schemeClr val="tx1"/>
              </a:solidFill>
            </a:endParaRPr>
          </a:p>
        </p:txBody>
      </p:sp>
      <p:sp>
        <p:nvSpPr>
          <p:cNvPr id="11" name="Mais 10"/>
          <p:cNvSpPr/>
          <p:nvPr/>
        </p:nvSpPr>
        <p:spPr>
          <a:xfrm>
            <a:off x="2555776" y="5589240"/>
            <a:ext cx="936104" cy="792088"/>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de cantos arredondados 11"/>
          <p:cNvSpPr/>
          <p:nvPr/>
        </p:nvSpPr>
        <p:spPr>
          <a:xfrm>
            <a:off x="3491881" y="4869162"/>
            <a:ext cx="2245243" cy="187220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tx1"/>
                </a:solidFill>
              </a:rPr>
              <a:t>LOGO</a:t>
            </a:r>
          </a:p>
          <a:p>
            <a:pPr algn="ctr"/>
            <a:r>
              <a:rPr lang="pt-BR" b="1" dirty="0" smtClean="0">
                <a:solidFill>
                  <a:schemeClr val="tx1"/>
                </a:solidFill>
              </a:rPr>
              <a:t>PORTANTO</a:t>
            </a:r>
          </a:p>
          <a:p>
            <a:pPr algn="ctr"/>
            <a:r>
              <a:rPr lang="pt-BR" b="1" dirty="0" smtClean="0">
                <a:solidFill>
                  <a:schemeClr val="tx1"/>
                </a:solidFill>
              </a:rPr>
              <a:t>NESSE SENTIDO</a:t>
            </a:r>
          </a:p>
          <a:p>
            <a:pPr algn="ctr"/>
            <a:r>
              <a:rPr lang="pt-BR" b="1" dirty="0" smtClean="0">
                <a:solidFill>
                  <a:schemeClr val="tx1"/>
                </a:solidFill>
              </a:rPr>
              <a:t>COM ISSO</a:t>
            </a:r>
          </a:p>
          <a:p>
            <a:pPr algn="ctr"/>
            <a:r>
              <a:rPr lang="pt-BR" b="1" dirty="0" smtClean="0">
                <a:solidFill>
                  <a:schemeClr val="tx1"/>
                </a:solidFill>
              </a:rPr>
              <a:t>ASSIM</a:t>
            </a:r>
          </a:p>
          <a:p>
            <a:pPr algn="ctr"/>
            <a:r>
              <a:rPr lang="pt-BR" b="1" dirty="0" smtClean="0">
                <a:solidFill>
                  <a:schemeClr val="tx1"/>
                </a:solidFill>
              </a:rPr>
              <a:t>FAZ-SE NECESSÁRIO</a:t>
            </a:r>
            <a:endParaRPr lang="pt-BR" b="1" dirty="0">
              <a:solidFill>
                <a:schemeClr val="tx1"/>
              </a:solidFill>
            </a:endParaRPr>
          </a:p>
        </p:txBody>
      </p:sp>
      <p:sp>
        <p:nvSpPr>
          <p:cNvPr id="13" name="Retângulo de cantos arredondados 12"/>
          <p:cNvSpPr/>
          <p:nvPr/>
        </p:nvSpPr>
        <p:spPr>
          <a:xfrm>
            <a:off x="5876528" y="4869162"/>
            <a:ext cx="2943944" cy="187220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rPr>
              <a:t>PROPOSTA</a:t>
            </a:r>
          </a:p>
          <a:p>
            <a:pPr algn="ctr"/>
            <a:r>
              <a:rPr lang="pt-BR" sz="2400" b="1" dirty="0" smtClean="0">
                <a:solidFill>
                  <a:schemeClr val="tx1"/>
                </a:solidFill>
              </a:rPr>
              <a:t>DE</a:t>
            </a:r>
          </a:p>
          <a:p>
            <a:pPr algn="ctr"/>
            <a:r>
              <a:rPr lang="pt-BR" sz="2400" b="1" dirty="0" smtClean="0">
                <a:solidFill>
                  <a:schemeClr val="tx1"/>
                </a:solidFill>
              </a:rPr>
              <a:t>INTERVENÇÃO</a:t>
            </a:r>
          </a:p>
          <a:p>
            <a:pPr algn="ctr"/>
            <a:endParaRPr lang="pt-BR" sz="2400" b="1" dirty="0">
              <a:solidFill>
                <a:schemeClr val="tx1"/>
              </a:solidFill>
            </a:endParaRPr>
          </a:p>
        </p:txBody>
      </p:sp>
    </p:spTree>
    <p:extLst>
      <p:ext uri="{BB962C8B-B14F-4D97-AF65-F5344CB8AC3E}">
        <p14:creationId xmlns:p14="http://schemas.microsoft.com/office/powerpoint/2010/main" val="806243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1656691" y="2684615"/>
            <a:ext cx="6192688"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INTRODUÇÃO</a:t>
            </a:r>
            <a:endParaRPr lang="pt-BR" sz="4000" b="1" dirty="0"/>
          </a:p>
        </p:txBody>
      </p:sp>
      <p:sp>
        <p:nvSpPr>
          <p:cNvPr id="3" name="Retângulo de cantos arredondados 2"/>
          <p:cNvSpPr/>
          <p:nvPr/>
        </p:nvSpPr>
        <p:spPr>
          <a:xfrm>
            <a:off x="2627784" y="344357"/>
            <a:ext cx="5904656" cy="603697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rPr>
              <a:t>ENEM 2012	</a:t>
            </a:r>
          </a:p>
          <a:p>
            <a:pPr algn="just"/>
            <a:r>
              <a:rPr lang="pt-BR" sz="2400" b="1" dirty="0" smtClean="0">
                <a:solidFill>
                  <a:schemeClr val="tx1"/>
                </a:solidFill>
              </a:rPr>
              <a:t>	</a:t>
            </a:r>
            <a:r>
              <a:rPr lang="pt-BR" sz="2400" dirty="0" smtClean="0">
                <a:solidFill>
                  <a:schemeClr val="tx1"/>
                </a:solidFill>
              </a:rPr>
              <a:t>Diferente do que ocorreu em séculos passados durante o processo de colonização, o Brasil, nó século XXI, destaca-se no cenário mundial por atuar como área de atração populacional. Tal interesse pela residência no país é resultado de sucessivas conquistas, as quais foram benéficas para  o reconhecimento da nação pelo mundo. Nesse cenário,  as políticas relacionadas ao desenvolvimento expressivo devem ser progressivas, na tentativa de tornar a migração um fator positivo e proporcionar a diversidade.</a:t>
            </a:r>
            <a:endParaRPr lang="pt-BR" sz="2400" dirty="0">
              <a:solidFill>
                <a:schemeClr val="tx1"/>
              </a:solidFill>
            </a:endParaRPr>
          </a:p>
        </p:txBody>
      </p:sp>
    </p:spTree>
    <p:extLst>
      <p:ext uri="{BB962C8B-B14F-4D97-AF65-F5344CB8AC3E}">
        <p14:creationId xmlns:p14="http://schemas.microsoft.com/office/powerpoint/2010/main" val="1850989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rot="16200000">
            <a:off x="-1656691" y="2684615"/>
            <a:ext cx="6192688"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INTRODUÇÃO</a:t>
            </a:r>
            <a:endParaRPr lang="pt-BR" sz="4000" b="1" dirty="0"/>
          </a:p>
        </p:txBody>
      </p:sp>
      <p:sp>
        <p:nvSpPr>
          <p:cNvPr id="3" name="Retângulo de cantos arredondados 2"/>
          <p:cNvSpPr/>
          <p:nvPr/>
        </p:nvSpPr>
        <p:spPr>
          <a:xfrm>
            <a:off x="2627784" y="344357"/>
            <a:ext cx="5904656" cy="603697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rPr>
              <a:t>ENEM 2013	</a:t>
            </a:r>
          </a:p>
          <a:p>
            <a:pPr algn="just"/>
            <a:r>
              <a:rPr lang="pt-BR" sz="2400" b="1" dirty="0" smtClean="0">
                <a:solidFill>
                  <a:schemeClr val="tx1"/>
                </a:solidFill>
              </a:rPr>
              <a:t>	</a:t>
            </a:r>
            <a:r>
              <a:rPr lang="pt-BR" sz="2400" dirty="0" smtClean="0">
                <a:solidFill>
                  <a:schemeClr val="tx1"/>
                </a:solidFill>
              </a:rPr>
              <a:t>A </a:t>
            </a:r>
            <a:r>
              <a:rPr lang="pt-BR" sz="2400" dirty="0">
                <a:solidFill>
                  <a:schemeClr val="tx1"/>
                </a:solidFill>
              </a:rPr>
              <a:t>perigosa associação entre bebidas alcoólicas e direção é uma marca quase que inerente ao brasileiro. Toda semana, ao menos uma vez, o noticiário aponta alguma tragédia derivada dessa situação. Cabe ao Estado, cumprindo seu papel de garantir o bem-estar social, adotar medidas para conter esse cenário desolador. A Lei Seca fez-se necessária e já surte efeitos expressivos.</a:t>
            </a:r>
          </a:p>
        </p:txBody>
      </p:sp>
    </p:spTree>
    <p:extLst>
      <p:ext uri="{BB962C8B-B14F-4D97-AF65-F5344CB8AC3E}">
        <p14:creationId xmlns:p14="http://schemas.microsoft.com/office/powerpoint/2010/main" val="2980839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2483768" y="344357"/>
            <a:ext cx="6408712" cy="603697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rPr>
              <a:t>ENEM 2014	</a:t>
            </a:r>
          </a:p>
          <a:p>
            <a:pPr algn="just"/>
            <a:r>
              <a:rPr lang="pt-BR" sz="2400" b="1" dirty="0" smtClean="0">
                <a:solidFill>
                  <a:schemeClr val="tx1"/>
                </a:solidFill>
              </a:rPr>
              <a:t>	</a:t>
            </a:r>
            <a:r>
              <a:rPr lang="pt-BR" sz="2400" dirty="0" smtClean="0">
                <a:solidFill>
                  <a:schemeClr val="tx1"/>
                </a:solidFill>
              </a:rPr>
              <a:t>Muito se discute acerca dos limites que devem ser impostos à publicidade e propaganda no Brasil - sobretudo em relação ao público infantil. Com o advento do meio técnico-científico informacional, as crianças são inseridas de maneira cada vez mais precoce ao consumismo imposto por uma economia capitalista globalizada - a qual preconiza flexibilidade de produção, adequando-se às mais diversas demandas. Faz-se necessário, portanto, uma preparação específica voltada para esse jovem público, a fim de tornar tal transição saudável e gerar futuros consumidores conscientes.</a:t>
            </a:r>
            <a:endParaRPr lang="pt-BR" sz="2400" dirty="0">
              <a:solidFill>
                <a:schemeClr val="tx1"/>
              </a:solidFill>
            </a:endParaRPr>
          </a:p>
        </p:txBody>
      </p:sp>
      <p:sp>
        <p:nvSpPr>
          <p:cNvPr id="4" name="Retângulo de cantos arredondados 3"/>
          <p:cNvSpPr/>
          <p:nvPr/>
        </p:nvSpPr>
        <p:spPr>
          <a:xfrm rot="16200000">
            <a:off x="-1656691" y="2684615"/>
            <a:ext cx="6192688"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BR" sz="4000" b="1" dirty="0" smtClean="0"/>
              <a:t>INTRODUÇÃO</a:t>
            </a:r>
            <a:endParaRPr lang="pt-BR" sz="4000" b="1" dirty="0"/>
          </a:p>
        </p:txBody>
      </p:sp>
    </p:spTree>
    <p:extLst>
      <p:ext uri="{BB962C8B-B14F-4D97-AF65-F5344CB8AC3E}">
        <p14:creationId xmlns:p14="http://schemas.microsoft.com/office/powerpoint/2010/main" val="204616891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282</Words>
  <Application>Microsoft Office PowerPoint</Application>
  <PresentationFormat>Apresentação na tela (4:3)</PresentationFormat>
  <Paragraphs>67</Paragraphs>
  <Slides>12</Slides>
  <Notes>0</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Tema do Office</vt:lpstr>
      <vt:lpstr>MICROESTRUTURA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MICROESTRUTURA</dc:title>
  <dc:creator>Vlader</dc:creator>
  <cp:lastModifiedBy>Vlader</cp:lastModifiedBy>
  <cp:revision>6</cp:revision>
  <dcterms:created xsi:type="dcterms:W3CDTF">2015-04-29T02:50:15Z</dcterms:created>
  <dcterms:modified xsi:type="dcterms:W3CDTF">2015-04-29T03:48:29Z</dcterms:modified>
</cp:coreProperties>
</file>